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265" r:id="rId2"/>
    <p:sldId id="266" r:id="rId3"/>
    <p:sldId id="258" r:id="rId4"/>
    <p:sldId id="276" r:id="rId5"/>
    <p:sldId id="284" r:id="rId6"/>
    <p:sldId id="261" r:id="rId7"/>
    <p:sldId id="262" r:id="rId8"/>
    <p:sldId id="288" r:id="rId9"/>
    <p:sldId id="275" r:id="rId10"/>
    <p:sldId id="287" r:id="rId11"/>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84" autoAdjust="0"/>
  </p:normalViewPr>
  <p:slideViewPr>
    <p:cSldViewPr>
      <p:cViewPr varScale="1">
        <p:scale>
          <a:sx n="79" d="100"/>
          <a:sy n="79" d="100"/>
        </p:scale>
        <p:origin x="114" y="7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0E95CD19-0FFB-4F39-9FF2-E2FC18217418}"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8735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465016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639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5391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100247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8190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8879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0640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0199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36035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7116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791225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012101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296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30029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920871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28230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1EE5EF-FEFC-4F88-9A7A-01BF286FA3E1}" type="datetimeFigureOut">
              <a:rPr lang="en-US" smtClean="0"/>
              <a:pPr/>
              <a:t>10/27/2016</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2481648624"/>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gif"/><Relationship Id="rId7"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hyperlink" Target="mailto:alpbenjamin@sttj.k12.vi" TargetMode="External"/><Relationship Id="rId5" Type="http://schemas.openxmlformats.org/officeDocument/2006/relationships/hyperlink" Target="mailto:mmartin@sttj.k12.vi" TargetMode="External"/><Relationship Id="rId4" Type="http://schemas.openxmlformats.org/officeDocument/2006/relationships/hyperlink" Target="mailto:vbryson@stx.k12.vi" TargetMode="External"/><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doi.gov/archive/oia/pdf/RevOrganicAct_1954.pdf" TargetMode="External"/><Relationship Id="rId2" Type="http://schemas.openxmlformats.org/officeDocument/2006/relationships/hyperlink" Target="http://www.vivote.gov/content/voting-trivia-history"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history.com/topics/thanksgiving/history-of-thanksgivin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73655" y="4100773"/>
            <a:ext cx="6019800" cy="914400"/>
          </a:xfrm>
          <a:solidFill>
            <a:schemeClr val="accent6">
              <a:lumMod val="20000"/>
              <a:lumOff val="80000"/>
            </a:schemeClr>
          </a:solidFill>
          <a:ln>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a:noAutofit/>
          </a:bodyPr>
          <a:lstStyle/>
          <a:p>
            <a:pPr marL="0" algn="ctr">
              <a:spcBef>
                <a:spcPts val="0"/>
              </a:spcBef>
              <a:spcAft>
                <a:spcPts val="0"/>
              </a:spcAft>
            </a:pPr>
            <a:r>
              <a:rPr lang="en-US" sz="2500" b="1" dirty="0" smtClean="0">
                <a:solidFill>
                  <a:schemeClr val="accent4"/>
                </a:solidFill>
                <a:latin typeface="Edwardian Script ITC" pitchFamily="66" charset="0"/>
              </a:rPr>
              <a:t>Holidays observed by the United States Virgin Islands  </a:t>
            </a:r>
          </a:p>
          <a:p>
            <a:pPr marL="0" algn="ctr">
              <a:spcBef>
                <a:spcPts val="0"/>
              </a:spcBef>
              <a:spcAft>
                <a:spcPts val="0"/>
              </a:spcAft>
            </a:pPr>
            <a:r>
              <a:rPr lang="en-US" sz="2500" b="1" dirty="0" smtClean="0">
                <a:solidFill>
                  <a:schemeClr val="accent4"/>
                </a:solidFill>
                <a:latin typeface="Edwardian Script ITC" pitchFamily="66" charset="0"/>
              </a:rPr>
              <a:t>strengthen an important process in the development of the territory.</a:t>
            </a:r>
            <a:endParaRPr lang="en-US" sz="2500" b="1" dirty="0">
              <a:solidFill>
                <a:schemeClr val="accent4"/>
              </a:solidFill>
              <a:latin typeface="Edwardian Script ITC" pitchFamily="66" charset="0"/>
            </a:endParaRPr>
          </a:p>
        </p:txBody>
      </p:sp>
      <p:pic>
        <p:nvPicPr>
          <p:cNvPr id="4" name="Picture 3" descr="us-flag[1]"/>
          <p:cNvPicPr>
            <a:picLocks noChangeAspect="1" noChangeArrowheads="1"/>
          </p:cNvPicPr>
          <p:nvPr/>
        </p:nvPicPr>
        <p:blipFill>
          <a:blip r:embed="rId2" cstate="print"/>
          <a:srcRect/>
          <a:stretch>
            <a:fillRect/>
          </a:stretch>
        </p:blipFill>
        <p:spPr bwMode="auto">
          <a:xfrm>
            <a:off x="497680" y="396315"/>
            <a:ext cx="1167691" cy="943642"/>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481328" y="1462806"/>
            <a:ext cx="1219200" cy="1009401"/>
          </a:xfrm>
          <a:prstGeom prst="rect">
            <a:avLst/>
          </a:prstGeom>
          <a:noFill/>
          <a:ln w="9525" algn="in">
            <a:noFill/>
            <a:miter lim="800000"/>
            <a:headEnd/>
            <a:tailEnd/>
          </a:ln>
        </p:spPr>
      </p:pic>
      <p:pic>
        <p:nvPicPr>
          <p:cNvPr id="8" name="Picture 2" descr="seal[1]"/>
          <p:cNvPicPr>
            <a:picLocks noChangeAspect="1" noChangeArrowheads="1"/>
          </p:cNvPicPr>
          <p:nvPr/>
        </p:nvPicPr>
        <p:blipFill>
          <a:blip r:embed="rId4" cstate="print"/>
          <a:srcRect/>
          <a:stretch>
            <a:fillRect/>
          </a:stretch>
        </p:blipFill>
        <p:spPr bwMode="auto">
          <a:xfrm>
            <a:off x="434015" y="2531530"/>
            <a:ext cx="1313827" cy="1237019"/>
          </a:xfrm>
          <a:prstGeom prst="rect">
            <a:avLst/>
          </a:prstGeom>
          <a:noFill/>
          <a:ln w="9525" algn="in">
            <a:noFill/>
            <a:miter lim="800000"/>
            <a:headEnd/>
            <a:tailEnd/>
          </a:ln>
          <a:effectLst/>
        </p:spPr>
      </p:pic>
      <p:pic>
        <p:nvPicPr>
          <p:cNvPr id="11" name="Picture 2"/>
          <p:cNvPicPr>
            <a:picLocks noChangeAspect="1" noChangeArrowheads="1"/>
          </p:cNvPicPr>
          <p:nvPr/>
        </p:nvPicPr>
        <p:blipFill>
          <a:blip r:embed="rId5" cstate="print"/>
          <a:srcRect/>
          <a:stretch>
            <a:fillRect/>
          </a:stretch>
        </p:blipFill>
        <p:spPr bwMode="auto">
          <a:xfrm>
            <a:off x="443229" y="5010093"/>
            <a:ext cx="1295401" cy="933239"/>
          </a:xfrm>
          <a:prstGeom prst="rect">
            <a:avLst/>
          </a:prstGeom>
          <a:noFill/>
          <a:ln w="9525" algn="in">
            <a:noFill/>
            <a:miter lim="800000"/>
            <a:headEnd/>
            <a:tailEnd/>
          </a:ln>
          <a:effectLst/>
        </p:spPr>
      </p:pic>
      <p:sp>
        <p:nvSpPr>
          <p:cNvPr id="12" name="Text Box 2"/>
          <p:cNvSpPr txBox="1">
            <a:spLocks noChangeArrowheads="1"/>
          </p:cNvSpPr>
          <p:nvPr/>
        </p:nvSpPr>
        <p:spPr bwMode="auto">
          <a:xfrm>
            <a:off x="147955" y="5996053"/>
            <a:ext cx="1885950" cy="400050"/>
          </a:xfrm>
          <a:prstGeom prst="rect">
            <a:avLst/>
          </a:prstGeom>
          <a:solidFill>
            <a:schemeClr val="accent6">
              <a:lumMod val="20000"/>
              <a:lumOff val="80000"/>
            </a:schemeClr>
          </a:solidFill>
          <a:ln w="9525" algn="in">
            <a:solidFill>
              <a:schemeClr val="accent5">
                <a:lumMod val="75000"/>
              </a:schemeClr>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5">
                    <a:lumMod val="75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5">
                    <a:lumMod val="75000"/>
                  </a:schemeClr>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accent5">
                  <a:lumMod val="75000"/>
                </a:schemeClr>
              </a:solidFill>
              <a:effectLst/>
              <a:latin typeface="Arial" pitchFamily="34" charset="0"/>
              <a:cs typeface="Arial" pitchFamily="34" charset="0"/>
            </a:endParaRPr>
          </a:p>
        </p:txBody>
      </p:sp>
      <p:sp>
        <p:nvSpPr>
          <p:cNvPr id="13" name="Title 1"/>
          <p:cNvSpPr txBox="1">
            <a:spLocks/>
          </p:cNvSpPr>
          <p:nvPr/>
        </p:nvSpPr>
        <p:spPr>
          <a:xfrm>
            <a:off x="2295525" y="498293"/>
            <a:ext cx="6267450" cy="1026160"/>
          </a:xfrm>
          <a:prstGeom prst="rect">
            <a:avLst/>
          </a:prstGeom>
          <a:solidFill>
            <a:schemeClr val="accent6">
              <a:lumMod val="20000"/>
              <a:lumOff val="80000"/>
            </a:schemeClr>
          </a:solidFill>
          <a:ln>
            <a:solidFill>
              <a:schemeClr val="accent5">
                <a:lumMod val="75000"/>
              </a:schemeClr>
            </a:solidFill>
          </a:ln>
          <a:effectLst/>
        </p:spPr>
        <p:txBody>
          <a:bodyPr vert="horz" lIns="91440" tIns="45720" rIns="91440" bIns="45720" rtlCol="0" anchor="b">
            <a:noAutofit/>
          </a:bodyPr>
          <a:lstStyle>
            <a:lvl1pPr algn="ctr" defTabSz="457200" rtl="0" eaLnBrk="1" latinLnBrk="0" hangingPunct="1">
              <a:spcBef>
                <a:spcPct val="0"/>
              </a:spcBef>
              <a:buNone/>
              <a:defRPr sz="48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2000" b="1" dirty="0">
                <a:solidFill>
                  <a:schemeClr val="accent4"/>
                </a:solidFill>
                <a:latin typeface="Algerian" panose="04020705040A02060702" pitchFamily="82" charset="0"/>
                <a:cs typeface="Times New Roman" pitchFamily="18" charset="0"/>
              </a:rPr>
              <a:t>November 2016 Holidays celebrations  Recognition</a:t>
            </a:r>
            <a:br>
              <a:rPr lang="en-US" sz="2000" b="1" dirty="0">
                <a:solidFill>
                  <a:schemeClr val="accent4"/>
                </a:solidFill>
                <a:latin typeface="Algerian" panose="04020705040A02060702" pitchFamily="82" charset="0"/>
                <a:cs typeface="Times New Roman" pitchFamily="18" charset="0"/>
              </a:rPr>
            </a:br>
            <a:r>
              <a:rPr lang="en-US" sz="2000" b="1" dirty="0">
                <a:solidFill>
                  <a:schemeClr val="accent4"/>
                </a:solidFill>
                <a:latin typeface="Algerian" panose="04020705040A02060702" pitchFamily="82" charset="0"/>
                <a:cs typeface="Times New Roman" pitchFamily="18" charset="0"/>
              </a:rPr>
              <a:t>in the United States Virgin Islands</a:t>
            </a:r>
            <a:endParaRPr lang="en-US" sz="200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latin typeface="Algerian" panose="04020705040A02060702" pitchFamily="82" charset="0"/>
              <a:cs typeface="Times New Roman" pitchFamily="18" charset="0"/>
            </a:endParaRPr>
          </a:p>
        </p:txBody>
      </p:sp>
      <p:sp>
        <p:nvSpPr>
          <p:cNvPr id="14" name="Title 1"/>
          <p:cNvSpPr txBox="1">
            <a:spLocks/>
          </p:cNvSpPr>
          <p:nvPr/>
        </p:nvSpPr>
        <p:spPr>
          <a:xfrm>
            <a:off x="2209801" y="1711200"/>
            <a:ext cx="6553200" cy="2146946"/>
          </a:xfrm>
          <a:prstGeom prst="rect">
            <a:avLst/>
          </a:prstGeom>
          <a:ln/>
        </p:spPr>
        <p:style>
          <a:lnRef idx="1">
            <a:schemeClr val="accent5"/>
          </a:lnRef>
          <a:fillRef idx="2">
            <a:schemeClr val="accent5"/>
          </a:fillRef>
          <a:effectRef idx="1">
            <a:schemeClr val="accent5"/>
          </a:effectRef>
          <a:fontRef idx="minor">
            <a:schemeClr val="dk1"/>
          </a:fontRef>
        </p:style>
        <p:txBody>
          <a:bodyPr anchor="b">
            <a:normAutofit fontScale="77500" lnSpcReduction="20000"/>
          </a:bodyPr>
          <a:lstStyle/>
          <a:p>
            <a:pPr lvl="0" algn="ctr">
              <a:spcBef>
                <a:spcPct val="0"/>
              </a:spcBef>
              <a:defRPr/>
            </a:pPr>
            <a:r>
              <a:rPr lang="en-US" sz="4000" b="1" u="sng" dirty="0">
                <a:solidFill>
                  <a:schemeClr val="accent4"/>
                </a:solidFill>
                <a:effectLst>
                  <a:outerShdw blurRad="50000" dist="30000" dir="5400000" algn="tl" rotWithShape="0">
                    <a:srgbClr val="000000">
                      <a:alpha val="30000"/>
                    </a:srgbClr>
                  </a:outerShdw>
                </a:effectLst>
                <a:latin typeface="Edwardian Script ITC" pitchFamily="66" charset="0"/>
              </a:rPr>
              <a:t>November:</a:t>
            </a: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
            </a:r>
            <a:b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b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D. Hamilton Jackson Day … </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Tuesday, November </a:t>
            </a: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1</a:t>
            </a:r>
            <a:r>
              <a:rPr lang="en-US" sz="4000" b="1" baseline="30000" dirty="0">
                <a:solidFill>
                  <a:schemeClr val="accent4"/>
                </a:solidFill>
                <a:effectLst>
                  <a:outerShdw blurRad="50000" dist="30000" dir="5400000" algn="tl" rotWithShape="0">
                    <a:srgbClr val="000000">
                      <a:alpha val="30000"/>
                    </a:srgbClr>
                  </a:outerShdw>
                </a:effectLst>
                <a:latin typeface="Edwardian Script ITC" pitchFamily="66" charset="0"/>
              </a:rPr>
              <a:t>st</a:t>
            </a: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 </a:t>
            </a:r>
          </a:p>
          <a:p>
            <a:pPr lvl="0" algn="ctr">
              <a:spcBef>
                <a:spcPct val="0"/>
              </a:spcBef>
              <a:defRPr/>
            </a:pP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General Election </a:t>
            </a: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Day … </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 Tuesday, November 8</a:t>
            </a:r>
            <a:r>
              <a:rPr lang="en-US" sz="4000" b="1" baseline="30000" dirty="0" smtClean="0">
                <a:solidFill>
                  <a:schemeClr val="accent4"/>
                </a:solidFill>
                <a:effectLst>
                  <a:outerShdw blurRad="50000" dist="30000" dir="5400000" algn="tl" rotWithShape="0">
                    <a:srgbClr val="000000">
                      <a:alpha val="30000"/>
                    </a:srgbClr>
                  </a:outerShdw>
                </a:effectLst>
                <a:latin typeface="Edwardian Script ITC" pitchFamily="66" charset="0"/>
              </a:rPr>
              <a:t>th</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 </a:t>
            </a:r>
            <a:endParaRPr lang="en-US" sz="4000" b="1" dirty="0">
              <a:solidFill>
                <a:schemeClr val="accent4"/>
              </a:solidFill>
              <a:effectLst>
                <a:outerShdw blurRad="50000" dist="30000" dir="5400000" algn="tl" rotWithShape="0">
                  <a:srgbClr val="000000">
                    <a:alpha val="30000"/>
                  </a:srgbClr>
                </a:outerShdw>
              </a:effectLst>
              <a:latin typeface="Edwardian Script ITC" pitchFamily="66" charset="0"/>
            </a:endParaRPr>
          </a:p>
          <a:p>
            <a:pPr lvl="0" algn="ctr">
              <a:spcBef>
                <a:spcPct val="0"/>
              </a:spcBef>
              <a:defRPr/>
            </a:pP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Veterans Day … </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Friday, November </a:t>
            </a: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11</a:t>
            </a:r>
            <a:r>
              <a:rPr lang="en-US" sz="4000" b="1" baseline="30000" dirty="0">
                <a:solidFill>
                  <a:schemeClr val="accent4"/>
                </a:solidFill>
                <a:effectLst>
                  <a:outerShdw blurRad="50000" dist="30000" dir="5400000" algn="tl" rotWithShape="0">
                    <a:srgbClr val="000000">
                      <a:alpha val="30000"/>
                    </a:srgbClr>
                  </a:outerShdw>
                </a:effectLst>
                <a:latin typeface="Edwardian Script ITC" pitchFamily="66" charset="0"/>
              </a:rPr>
              <a:t>th</a:t>
            </a:r>
            <a:endParaRPr lang="en-US" sz="4000" b="1" dirty="0">
              <a:solidFill>
                <a:schemeClr val="accent4"/>
              </a:solidFill>
              <a:effectLst>
                <a:outerShdw blurRad="50000" dist="30000" dir="5400000" algn="tl" rotWithShape="0">
                  <a:srgbClr val="000000">
                    <a:alpha val="30000"/>
                  </a:srgbClr>
                </a:outerShdw>
              </a:effectLst>
              <a:latin typeface="Edwardian Script ITC" pitchFamily="66" charset="0"/>
            </a:endParaRPr>
          </a:p>
          <a:p>
            <a:pPr lvl="0" algn="ctr">
              <a:spcBef>
                <a:spcPct val="0"/>
              </a:spcBef>
              <a:defRPr/>
            </a:pPr>
            <a:r>
              <a:rPr lang="en-US" sz="4000" b="1" dirty="0">
                <a:solidFill>
                  <a:schemeClr val="accent4"/>
                </a:solidFill>
                <a:effectLst>
                  <a:outerShdw blurRad="50000" dist="30000" dir="5400000" algn="tl" rotWithShape="0">
                    <a:srgbClr val="000000">
                      <a:alpha val="30000"/>
                    </a:srgbClr>
                  </a:outerShdw>
                </a:effectLst>
                <a:latin typeface="Edwardian Script ITC" pitchFamily="66" charset="0"/>
              </a:rPr>
              <a:t>Thanksgiving Day … Thursday, November </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24</a:t>
            </a:r>
            <a:r>
              <a:rPr lang="en-US" sz="4000" b="1" baseline="30000" dirty="0" smtClean="0">
                <a:solidFill>
                  <a:schemeClr val="accent4"/>
                </a:solidFill>
                <a:effectLst>
                  <a:outerShdw blurRad="50000" dist="30000" dir="5400000" algn="tl" rotWithShape="0">
                    <a:srgbClr val="000000">
                      <a:alpha val="30000"/>
                    </a:srgbClr>
                  </a:outerShdw>
                </a:effectLst>
                <a:latin typeface="Edwardian Script ITC" pitchFamily="66" charset="0"/>
              </a:rPr>
              <a:t>th</a:t>
            </a:r>
            <a:r>
              <a:rPr lang="en-US" sz="4000" b="1" dirty="0" smtClean="0">
                <a:solidFill>
                  <a:schemeClr val="accent4"/>
                </a:solidFill>
                <a:effectLst>
                  <a:outerShdw blurRad="50000" dist="30000" dir="5400000" algn="tl" rotWithShape="0">
                    <a:srgbClr val="000000">
                      <a:alpha val="30000"/>
                    </a:srgbClr>
                  </a:outerShdw>
                </a:effectLst>
                <a:latin typeface="Edwardian Script ITC" pitchFamily="66" charset="0"/>
              </a:rPr>
              <a:t> </a:t>
            </a:r>
            <a:endParaRPr lang="en-US" sz="4000" b="1" dirty="0">
              <a:solidFill>
                <a:schemeClr val="accent4"/>
              </a:solidFill>
              <a:effectLst>
                <a:outerShdw blurRad="50000" dist="30000" dir="5400000" algn="tl" rotWithShape="0">
                  <a:srgbClr val="000000">
                    <a:alpha val="30000"/>
                  </a:srgbClr>
                </a:outerShdw>
              </a:effectLst>
              <a:latin typeface="Edwardian Script ITC" pitchFamily="66" charset="0"/>
            </a:endParaRPr>
          </a:p>
        </p:txBody>
      </p:sp>
      <p:sp>
        <p:nvSpPr>
          <p:cNvPr id="15" name="Title 1"/>
          <p:cNvSpPr txBox="1">
            <a:spLocks/>
          </p:cNvSpPr>
          <p:nvPr/>
        </p:nvSpPr>
        <p:spPr>
          <a:xfrm>
            <a:off x="2326005" y="5257800"/>
            <a:ext cx="6267450" cy="1295400"/>
          </a:xfrm>
          <a:prstGeom prst="rect">
            <a:avLst/>
          </a:prstGeom>
          <a:solidFill>
            <a:schemeClr val="accent6">
              <a:lumMod val="20000"/>
              <a:lumOff val="80000"/>
            </a:schemeClr>
          </a:solidFill>
          <a:ln>
            <a:solidFill>
              <a:schemeClr val="accent5">
                <a:lumMod val="75000"/>
              </a:schemeClr>
            </a:solidFill>
          </a:ln>
          <a:effectLst/>
        </p:spPr>
        <p:txBody>
          <a:bodyPr vert="horz" lIns="91440" tIns="45720" rIns="91440" bIns="45720" rtlCol="0" anchor="b">
            <a:noAutofit/>
          </a:bodyPr>
          <a:lstStyle>
            <a:lvl1pPr algn="ctr" defTabSz="457200" rtl="0" eaLnBrk="1" latinLnBrk="0" hangingPunct="1">
              <a:spcBef>
                <a:spcPct val="0"/>
              </a:spcBef>
              <a:buNone/>
              <a:defRPr sz="48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defTabSz="914400">
              <a:lnSpc>
                <a:spcPts val="1000"/>
              </a:lnSpc>
              <a:buClr>
                <a:schemeClr val="accent1"/>
              </a:buClr>
              <a:buSzPct val="80000"/>
              <a:defRPr/>
            </a:pPr>
            <a:endParaRPr lang="en-US" sz="2000" b="1" dirty="0">
              <a:ln>
                <a:noFill/>
              </a:ln>
              <a:solidFill>
                <a:srgbClr val="00B050"/>
              </a:solidFill>
              <a:latin typeface="Edwardian Script ITC" pitchFamily="66" charset="0"/>
            </a:endParaRPr>
          </a:p>
          <a:p>
            <a:pPr lvl="0" defTabSz="914400">
              <a:lnSpc>
                <a:spcPts val="1000"/>
              </a:lnSpc>
              <a:buClr>
                <a:schemeClr val="accent1"/>
              </a:buClr>
              <a:buSzPct val="80000"/>
              <a:defRPr/>
            </a:pPr>
            <a:endParaRPr lang="en-US" sz="2000" b="1" dirty="0">
              <a:solidFill>
                <a:srgbClr val="00B050"/>
              </a:solidFill>
              <a:latin typeface="Edwardian Script ITC" pitchFamily="66" charset="0"/>
            </a:endParaRPr>
          </a:p>
          <a:p>
            <a:pPr lvl="0" defTabSz="914400">
              <a:lnSpc>
                <a:spcPts val="1000"/>
              </a:lnSpc>
              <a:buClr>
                <a:schemeClr val="accent1"/>
              </a:buClr>
              <a:buSzPct val="80000"/>
              <a:defRPr/>
            </a:pPr>
            <a:r>
              <a:rPr lang="en-US" sz="2000" b="1" dirty="0">
                <a:ln>
                  <a:noFill/>
                </a:ln>
                <a:solidFill>
                  <a:schemeClr val="accent4"/>
                </a:solidFill>
                <a:latin typeface="Algerian" panose="04020705040A02060702" pitchFamily="82" charset="0"/>
              </a:rPr>
              <a:t>Compliments of:</a:t>
            </a: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a:ln>
                <a:noFill/>
              </a:ln>
              <a:solidFill>
                <a:schemeClr val="accent4"/>
              </a:solidFill>
              <a:latin typeface="Algerian" panose="04020705040A02060702" pitchFamily="82" charset="0"/>
            </a:endParaRPr>
          </a:p>
          <a:p>
            <a:pPr lvl="0" defTabSz="914400">
              <a:lnSpc>
                <a:spcPts val="1000"/>
              </a:lnSpc>
              <a:buClr>
                <a:schemeClr val="accent1"/>
              </a:buClr>
              <a:buSzPct val="80000"/>
              <a:defRPr/>
            </a:pPr>
            <a:r>
              <a:rPr lang="en-US" sz="2000" b="1" dirty="0">
                <a:solidFill>
                  <a:schemeClr val="accent4"/>
                </a:solidFill>
                <a:latin typeface="Algerian" panose="04020705040A02060702" pitchFamily="82" charset="0"/>
              </a:rPr>
              <a:t>Virgin Islands Department of Education</a:t>
            </a:r>
          </a:p>
          <a:p>
            <a:pPr lvl="0" defTabSz="914400">
              <a:lnSpc>
                <a:spcPts val="1000"/>
              </a:lnSpc>
              <a:buClr>
                <a:schemeClr val="accent1"/>
              </a:buClr>
              <a:buSzPct val="80000"/>
              <a:defRPr/>
            </a:pPr>
            <a:endParaRPr lang="en-US" sz="2000" b="1" dirty="0">
              <a:solidFill>
                <a:schemeClr val="accent4"/>
              </a:solidFill>
              <a:latin typeface="Algerian" panose="04020705040A02060702" pitchFamily="82" charset="0"/>
            </a:endParaRPr>
          </a:p>
          <a:p>
            <a:pPr lvl="0" defTabSz="914400">
              <a:lnSpc>
                <a:spcPts val="1000"/>
              </a:lnSpc>
              <a:buClr>
                <a:schemeClr val="accent1"/>
              </a:buClr>
              <a:buSzPct val="80000"/>
              <a:defRPr/>
            </a:pPr>
            <a:endParaRPr lang="en-US" sz="2000" b="1" dirty="0">
              <a:solidFill>
                <a:schemeClr val="accent4"/>
              </a:solidFill>
              <a:latin typeface="Algerian" panose="04020705040A02060702" pitchFamily="82" charset="0"/>
            </a:endParaRPr>
          </a:p>
          <a:p>
            <a:pPr lvl="0" defTabSz="914400">
              <a:lnSpc>
                <a:spcPts val="1000"/>
              </a:lnSpc>
              <a:buClr>
                <a:schemeClr val="accent1"/>
              </a:buClr>
              <a:buSzPct val="80000"/>
              <a:defRPr/>
            </a:pPr>
            <a:r>
              <a:rPr lang="en-US" sz="2000" b="1" dirty="0">
                <a:ln>
                  <a:noFill/>
                </a:ln>
                <a:solidFill>
                  <a:schemeClr val="accent4"/>
                </a:solidFill>
                <a:latin typeface="Algerian" panose="04020705040A02060702" pitchFamily="82" charset="0"/>
              </a:rPr>
              <a:t>Division of Virgin Islands Cultural Education</a:t>
            </a:r>
          </a:p>
        </p:txBody>
      </p:sp>
      <p:pic>
        <p:nvPicPr>
          <p:cNvPr id="16" name="Picture 2" descr="cid:97D21B81-F687-4FB4-93B7-A7D48243B590@etan.sttj.k12.v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760" y="37685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2514600" y="304800"/>
            <a:ext cx="5943600" cy="976712"/>
          </a:xfrm>
          <a:solidFill>
            <a:schemeClr val="accent5">
              <a:lumMod val="20000"/>
              <a:lumOff val="80000"/>
            </a:schemeClr>
          </a:solidFill>
          <a:ln>
            <a:solidFill>
              <a:schemeClr val="accent5">
                <a:lumMod val="75000"/>
              </a:schemeClr>
            </a:solidFill>
          </a:ln>
        </p:spPr>
        <p:txBody>
          <a:bodyPr>
            <a:noAutofit/>
          </a:bodyPr>
          <a:lstStyle/>
          <a:p>
            <a:pPr lvl="0">
              <a:defRPr/>
            </a:pP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To receive monthly complimentary electronic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holiday / celebration recognitions,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kindly contact …..</a:t>
            </a:r>
            <a:endParaRPr lang="en-US" sz="2000" cap="none"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7" name="Picture 6" descr="us-flag[1]"/>
          <p:cNvPicPr>
            <a:picLocks noChangeAspect="1" noChangeArrowheads="1"/>
          </p:cNvPicPr>
          <p:nvPr/>
        </p:nvPicPr>
        <p:blipFill>
          <a:blip r:embed="rId2" cstate="print"/>
          <a:srcRect/>
          <a:stretch>
            <a:fillRect/>
          </a:stretch>
        </p:blipFill>
        <p:spPr bwMode="auto">
          <a:xfrm>
            <a:off x="324042" y="304800"/>
            <a:ext cx="1276158" cy="990600"/>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312223" y="1371600"/>
            <a:ext cx="1287977" cy="1077937"/>
          </a:xfrm>
          <a:prstGeom prst="rect">
            <a:avLst/>
          </a:prstGeom>
          <a:noFill/>
          <a:ln w="9525" algn="in">
            <a:noFill/>
            <a:miter lim="800000"/>
            <a:headEnd/>
            <a:tailEnd/>
          </a:ln>
        </p:spPr>
      </p:pic>
      <p:sp>
        <p:nvSpPr>
          <p:cNvPr id="10" name="Subtitle 2"/>
          <p:cNvSpPr txBox="1">
            <a:spLocks/>
          </p:cNvSpPr>
          <p:nvPr/>
        </p:nvSpPr>
        <p:spPr>
          <a:xfrm>
            <a:off x="2514600" y="3048000"/>
            <a:ext cx="5943600" cy="3520658"/>
          </a:xfrm>
          <a:prstGeom prst="rect">
            <a:avLst/>
          </a:prstGeom>
          <a:solidFill>
            <a:schemeClr val="accent5">
              <a:lumMod val="20000"/>
              <a:lumOff val="80000"/>
            </a:schemeClr>
          </a:solidFill>
          <a:ln>
            <a:solidFill>
              <a:schemeClr val="accent4"/>
            </a:solidFill>
          </a:ln>
        </p:spPr>
        <p:txBody>
          <a:bodyPr tIns="0">
            <a:noAutofit/>
          </a:bodyPr>
          <a:lstStyle/>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i="0" u="none" strike="noStrike" kern="1200" cap="none" spc="0" normalizeH="0" baseline="0" noProof="0" dirty="0" smtClean="0">
              <a:ln>
                <a:solidFill>
                  <a:schemeClr val="bg2">
                    <a:lumMod val="25000"/>
                  </a:schemeClr>
                </a:solidFill>
              </a:ln>
              <a:solidFill>
                <a:srgbClr val="7030A0"/>
              </a:solidFill>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dirty="0">
              <a:solidFill>
                <a:srgbClr val="7030A0"/>
              </a:solidFill>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CROX</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2133 Hospital Street; St. Croix, VI   00820</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340-773-1095 x: 7032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340-773-4476</a:t>
            </a:r>
          </a:p>
          <a:p>
            <a:pPr lvl="0" algn="ctr" fontAlgn="base">
              <a:spcBef>
                <a:spcPct val="0"/>
              </a:spcBef>
              <a:spcAft>
                <a:spcPct val="0"/>
              </a:spcAft>
            </a:pPr>
            <a:endParaRPr lang="en-US" sz="4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THOMAS / ST. JOHN </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Mailing Address:  1834 </a:t>
            </a:r>
            <a:r>
              <a:rPr lang="en-US" b="1" dirty="0" err="1">
                <a:solidFill>
                  <a:schemeClr val="tx1">
                    <a:lumMod val="50000"/>
                  </a:schemeClr>
                </a:solidFill>
                <a:latin typeface="Baskerville Old Face" pitchFamily="18" charset="0"/>
                <a:cs typeface="Arial" pitchFamily="34" charset="0"/>
              </a:rPr>
              <a:t>Kongens</a:t>
            </a:r>
            <a:r>
              <a:rPr lang="en-US" b="1" dirty="0">
                <a:solidFill>
                  <a:schemeClr val="tx1">
                    <a:lumMod val="50000"/>
                  </a:schemeClr>
                </a:solidFill>
                <a:latin typeface="Baskerville Old Face" pitchFamily="18" charset="0"/>
                <a:cs typeface="Arial" pitchFamily="34" charset="0"/>
              </a:rPr>
              <a:t> </a:t>
            </a:r>
            <a:r>
              <a:rPr lang="en-US" b="1" dirty="0" err="1">
                <a:solidFill>
                  <a:schemeClr val="tx1">
                    <a:lumMod val="50000"/>
                  </a:schemeClr>
                </a:solidFill>
                <a:latin typeface="Baskerville Old Face" pitchFamily="18" charset="0"/>
                <a:cs typeface="Arial" pitchFamily="34" charset="0"/>
              </a:rPr>
              <a:t>Gade</a:t>
            </a:r>
            <a:r>
              <a:rPr lang="en-US" b="1" dirty="0">
                <a:solidFill>
                  <a:schemeClr val="tx1">
                    <a:lumMod val="50000"/>
                  </a:schemeClr>
                </a:solidFill>
                <a:latin typeface="Baskerville Old Face" pitchFamily="18" charset="0"/>
                <a:cs typeface="Arial" pitchFamily="34" charset="0"/>
              </a:rPr>
              <a:t>;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340-774-0100  x: 2808, 2806, or 2804</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340-777-4342</a:t>
            </a:r>
          </a:p>
          <a:p>
            <a:pPr lvl="0" algn="ctr" fontAlgn="base">
              <a:spcBef>
                <a:spcPct val="0"/>
              </a:spcBef>
              <a:spcAft>
                <a:spcPct val="0"/>
              </a:spcAft>
            </a:pPr>
            <a:endParaRPr lang="en-US" sz="9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Email Addresses:  </a:t>
            </a:r>
            <a:r>
              <a:rPr lang="en-US" b="1" dirty="0">
                <a:solidFill>
                  <a:schemeClr val="tx1">
                    <a:lumMod val="50000"/>
                  </a:schemeClr>
                </a:solidFill>
                <a:latin typeface="Baskerville Old Face" pitchFamily="18" charset="0"/>
                <a:cs typeface="Arial" pitchFamily="34" charset="0"/>
                <a:hlinkClick r:id="rId4"/>
              </a:rPr>
              <a:t>vbryson@stx.k12.vi</a:t>
            </a:r>
            <a:r>
              <a:rPr lang="en-US" b="1" dirty="0">
                <a:solidFill>
                  <a:schemeClr val="tx1">
                    <a:lumMod val="50000"/>
                  </a:schemeClr>
                </a:solidFill>
                <a:latin typeface="Baskerville Old Face" pitchFamily="18" charset="0"/>
                <a:cs typeface="Arial" pitchFamily="34" charset="0"/>
              </a:rPr>
              <a:t>; </a:t>
            </a:r>
            <a:r>
              <a:rPr lang="en-US" b="1" dirty="0">
                <a:solidFill>
                  <a:schemeClr val="tx1">
                    <a:lumMod val="50000"/>
                  </a:schemeClr>
                </a:solidFill>
                <a:latin typeface="Baskerville Old Face" pitchFamily="18" charset="0"/>
                <a:cs typeface="Arial" pitchFamily="34" charset="0"/>
                <a:hlinkClick r:id="rId5"/>
              </a:rPr>
              <a:t>mmartin@sttj.k12.vi</a:t>
            </a:r>
            <a:r>
              <a:rPr lang="en-US" b="1" dirty="0">
                <a:solidFill>
                  <a:schemeClr val="tx1">
                    <a:lumMod val="50000"/>
                  </a:schemeClr>
                </a:solidFill>
                <a:latin typeface="Baskerville Old Face" pitchFamily="18" charset="0"/>
                <a:cs typeface="Arial" pitchFamily="34" charset="0"/>
              </a:rPr>
              <a:t>; </a:t>
            </a:r>
            <a:r>
              <a:rPr lang="en-US" b="1" dirty="0" smtClean="0">
                <a:solidFill>
                  <a:schemeClr val="tx1">
                    <a:lumMod val="50000"/>
                  </a:schemeClr>
                </a:solidFill>
                <a:latin typeface="Baskerville Old Face" pitchFamily="18" charset="0"/>
                <a:cs typeface="Arial" pitchFamily="34" charset="0"/>
                <a:hlinkClick r:id="rId6"/>
              </a:rPr>
              <a:t>Y</a:t>
            </a:r>
            <a:r>
              <a:rPr lang="en-US" b="1" dirty="0" smtClean="0">
                <a:solidFill>
                  <a:schemeClr val="accent1">
                    <a:lumMod val="60000"/>
                    <a:lumOff val="40000"/>
                  </a:schemeClr>
                </a:solidFill>
                <a:latin typeface="Baskerville Old Face" pitchFamily="18" charset="0"/>
                <a:cs typeface="Arial" pitchFamily="34" charset="0"/>
              </a:rPr>
              <a:t>ohance.henley</a:t>
            </a:r>
            <a:r>
              <a:rPr lang="en-US" b="1" dirty="0" smtClean="0">
                <a:solidFill>
                  <a:schemeClr val="tx1">
                    <a:lumMod val="50000"/>
                  </a:schemeClr>
                </a:solidFill>
                <a:latin typeface="Baskerville Old Face" pitchFamily="18" charset="0"/>
                <a:cs typeface="Arial" pitchFamily="34" charset="0"/>
                <a:hlinkClick r:id="rId6"/>
              </a:rPr>
              <a:t>@vide.vi</a:t>
            </a:r>
            <a:r>
              <a:rPr lang="en-US" b="1" dirty="0" smtClean="0">
                <a:solidFill>
                  <a:schemeClr val="tx1">
                    <a:lumMod val="50000"/>
                  </a:schemeClr>
                </a:solidFill>
                <a:latin typeface="Baskerville Old Face" pitchFamily="18" charset="0"/>
                <a:cs typeface="Arial" pitchFamily="34" charset="0"/>
              </a:rPr>
              <a:t> </a:t>
            </a:r>
            <a:endParaRPr lang="en-US" sz="1000" b="1" u="sng" dirty="0">
              <a:solidFill>
                <a:schemeClr val="tx1">
                  <a:lumMod val="50000"/>
                </a:schemeClr>
              </a:solidFill>
              <a:latin typeface="Baskerville Old Face" pitchFamily="18" charset="0"/>
              <a:cs typeface="Arial" pitchFamily="34" charset="0"/>
            </a:endParaRPr>
          </a:p>
        </p:txBody>
      </p:sp>
      <p:pic>
        <p:nvPicPr>
          <p:cNvPr id="11" name="Picture 2" descr="seal[1]"/>
          <p:cNvPicPr>
            <a:picLocks noChangeAspect="1" noChangeArrowheads="1"/>
          </p:cNvPicPr>
          <p:nvPr/>
        </p:nvPicPr>
        <p:blipFill>
          <a:blip r:embed="rId7" cstate="print"/>
          <a:srcRect/>
          <a:stretch>
            <a:fillRect/>
          </a:stretch>
        </p:blipFill>
        <p:spPr bwMode="auto">
          <a:xfrm>
            <a:off x="326231" y="2514600"/>
            <a:ext cx="1350169" cy="1147644"/>
          </a:xfrm>
          <a:prstGeom prst="rect">
            <a:avLst/>
          </a:prstGeom>
          <a:noFill/>
          <a:ln w="9525" algn="in">
            <a:noFill/>
            <a:miter lim="800000"/>
            <a:headEnd/>
            <a:tailEnd/>
          </a:ln>
          <a:effectLst/>
        </p:spPr>
      </p:pic>
      <p:sp>
        <p:nvSpPr>
          <p:cNvPr id="13" name="Title 1"/>
          <p:cNvSpPr txBox="1">
            <a:spLocks/>
          </p:cNvSpPr>
          <p:nvPr/>
        </p:nvSpPr>
        <p:spPr>
          <a:xfrm>
            <a:off x="2514600" y="1593256"/>
            <a:ext cx="5943600" cy="1143000"/>
          </a:xfrm>
          <a:prstGeom prst="rect">
            <a:avLst/>
          </a:prstGeom>
          <a:ln/>
        </p:spPr>
        <p:style>
          <a:lnRef idx="1">
            <a:schemeClr val="accent5"/>
          </a:lnRef>
          <a:fillRef idx="2">
            <a:schemeClr val="accent5"/>
          </a:fillRef>
          <a:effectRef idx="1">
            <a:schemeClr val="accent5"/>
          </a:effectRef>
          <a:fontRef idx="minor">
            <a:schemeClr val="dk1"/>
          </a:fontRef>
        </p:style>
        <p:txBody>
          <a:bodyPr anchor="b">
            <a:normAutofit fontScale="77500" lnSpcReduction="20000"/>
          </a:bodyPr>
          <a:lstStyle/>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Division of Virgin Islands Cultural Education</a:t>
            </a:r>
          </a:p>
        </p:txBody>
      </p:sp>
      <p:pic>
        <p:nvPicPr>
          <p:cNvPr id="14" name="Picture 2"/>
          <p:cNvPicPr>
            <a:picLocks noChangeAspect="1" noChangeArrowheads="1"/>
          </p:cNvPicPr>
          <p:nvPr/>
        </p:nvPicPr>
        <p:blipFill>
          <a:blip r:embed="rId8" cstate="print"/>
          <a:srcRect/>
          <a:stretch>
            <a:fillRect/>
          </a:stretch>
        </p:blipFill>
        <p:spPr bwMode="auto">
          <a:xfrm>
            <a:off x="326231" y="4927224"/>
            <a:ext cx="1350169" cy="1016376"/>
          </a:xfrm>
          <a:prstGeom prst="rect">
            <a:avLst/>
          </a:prstGeom>
          <a:noFill/>
          <a:ln w="9525" algn="in">
            <a:noFill/>
            <a:miter lim="800000"/>
            <a:headEnd/>
            <a:tailEnd/>
          </a:ln>
          <a:effectLst/>
        </p:spPr>
      </p:pic>
      <p:sp>
        <p:nvSpPr>
          <p:cNvPr id="15" name="Text Box 2"/>
          <p:cNvSpPr txBox="1">
            <a:spLocks noChangeArrowheads="1"/>
          </p:cNvSpPr>
          <p:nvPr/>
        </p:nvSpPr>
        <p:spPr bwMode="auto">
          <a:xfrm>
            <a:off x="76200" y="5980407"/>
            <a:ext cx="1885950" cy="400050"/>
          </a:xfrm>
          <a:prstGeom prst="rect">
            <a:avLst/>
          </a:prstGeom>
          <a:solidFill>
            <a:schemeClr val="accent1">
              <a:lumMod val="20000"/>
              <a:lumOff val="80000"/>
            </a:schemeClr>
          </a:solidFill>
          <a:ln w="9525" algn="in">
            <a:solidFill>
              <a:schemeClr val="accent6">
                <a:lumMod val="50000"/>
              </a:schemeClr>
            </a:solid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Education, History and Culture</a:t>
            </a:r>
            <a:r>
              <a:rPr kumimoji="0" lang="en-US" sz="1000" b="1" i="1" u="none" strike="noStrike" cap="none" normalizeH="0" baseline="0" dirty="0" smtClean="0">
                <a:ln>
                  <a:noFill/>
                </a:ln>
                <a:solidFill>
                  <a:schemeClr val="accent6">
                    <a:lumMod val="75000"/>
                  </a:schemeClr>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pic>
        <p:nvPicPr>
          <p:cNvPr id="16" name="Picture 2" descr="cid:97D21B81-F687-4FB4-93B7-A7D48243B590@etan.sttj.k12.vi"/>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862" y="36923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1479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229600" cy="479425"/>
          </a:xfrm>
        </p:spPr>
        <p:txBody>
          <a:bodyPr>
            <a:noAutofit/>
          </a:bodyPr>
          <a:lstStyle/>
          <a:p>
            <a:pPr algn="ctr"/>
            <a:r>
              <a:rPr lang="en-US" sz="3500" b="1" dirty="0" smtClean="0">
                <a:solidFill>
                  <a:schemeClr val="accent4"/>
                </a:solidFill>
                <a:effectLst>
                  <a:outerShdw blurRad="38100" dist="38100" dir="2700000" algn="tl">
                    <a:srgbClr val="000000">
                      <a:alpha val="43137"/>
                    </a:srgbClr>
                  </a:outerShdw>
                </a:effectLst>
                <a:latin typeface="Curlz MT" panose="04040404050702020202" pitchFamily="82" charset="0"/>
                <a:cs typeface="Times New Roman" pitchFamily="18" charset="0"/>
              </a:rPr>
              <a:t>D. Hamilton Jackson Day</a:t>
            </a:r>
            <a:endParaRPr lang="en-US" sz="3500" b="1" dirty="0">
              <a:solidFill>
                <a:schemeClr val="accent4"/>
              </a:solidFill>
              <a:effectLst>
                <a:outerShdw blurRad="38100" dist="38100" dir="2700000" algn="tl">
                  <a:srgbClr val="000000">
                    <a:alpha val="43137"/>
                  </a:srgbClr>
                </a:outerShdw>
              </a:effectLst>
              <a:latin typeface="Curlz MT" panose="04040404050702020202" pitchFamily="82" charset="0"/>
              <a:cs typeface="Times New Roman" pitchFamily="18" charset="0"/>
            </a:endParaRPr>
          </a:p>
        </p:txBody>
      </p:sp>
      <p:sp>
        <p:nvSpPr>
          <p:cNvPr id="1026" name="Text Box 2"/>
          <p:cNvSpPr txBox="1">
            <a:spLocks noChangeArrowheads="1"/>
          </p:cNvSpPr>
          <p:nvPr/>
        </p:nvSpPr>
        <p:spPr bwMode="auto">
          <a:xfrm>
            <a:off x="457200" y="685800"/>
            <a:ext cx="8229600" cy="6019800"/>
          </a:xfrm>
          <a:prstGeom prst="rect">
            <a:avLst/>
          </a:prstGeom>
          <a:solidFill>
            <a:schemeClr val="accent6">
              <a:lumMod val="20000"/>
              <a:lumOff val="80000"/>
            </a:schemeClr>
          </a:solidFill>
          <a:ln w="9525" algn="in">
            <a:solidFill>
              <a:schemeClr val="tx1"/>
            </a:solid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pPr>
            <a:r>
              <a:rPr lang="en-US" sz="1600" b="1" dirty="0" smtClean="0">
                <a:solidFill>
                  <a:srgbClr val="000000"/>
                </a:solidFill>
                <a:latin typeface="Times New Roman" pitchFamily="18" charset="0"/>
                <a:cs typeface="Times New Roman" pitchFamily="18" charset="0"/>
              </a:rPr>
              <a:t>D. Hamilton Jackson Day </a:t>
            </a:r>
            <a:r>
              <a:rPr lang="en-US" sz="1300" dirty="0" smtClean="0">
                <a:solidFill>
                  <a:srgbClr val="000000"/>
                </a:solidFill>
                <a:latin typeface="Times New Roman" pitchFamily="18" charset="0"/>
                <a:cs typeface="Times New Roman" pitchFamily="18" charset="0"/>
              </a:rPr>
              <a:t>reminds us of our right to freedom of the Press.   It was enacted in honor of the tireless effort of D. Hamilton Jackson dating back to 1915 in the Danish West Indies.  Mr. Jackson was an editor and publisher of The Herald Newspaper on St. Croix, lawyer, Judge of the Municipal Court of St. Croix, labor leader, and president of the Labor Union Bank on St. Croix.  Formerly known as Liberty Day, D. Hamilton Jackson Day – also known as Bull and Bread Day - is celebrated on </a:t>
            </a:r>
            <a:r>
              <a:rPr lang="en-US" sz="1300" i="1" dirty="0" smtClean="0">
                <a:solidFill>
                  <a:srgbClr val="000000"/>
                </a:solidFill>
                <a:latin typeface="Times New Roman" pitchFamily="18" charset="0"/>
                <a:cs typeface="Times New Roman" pitchFamily="18" charset="0"/>
              </a:rPr>
              <a:t>November 1</a:t>
            </a:r>
            <a:r>
              <a:rPr lang="en-US" sz="1300" i="1" baseline="30000" dirty="0" smtClean="0">
                <a:solidFill>
                  <a:srgbClr val="000000"/>
                </a:solidFill>
                <a:latin typeface="Times New Roman" pitchFamily="18" charset="0"/>
                <a:cs typeface="Times New Roman" pitchFamily="18" charset="0"/>
              </a:rPr>
              <a:t>st</a:t>
            </a:r>
            <a:r>
              <a:rPr lang="en-US" sz="1300" dirty="0" smtClean="0">
                <a:solidFill>
                  <a:srgbClr val="000000"/>
                </a:solidFill>
                <a:latin typeface="Times New Roman" pitchFamily="18" charset="0"/>
                <a:cs typeface="Times New Roman" pitchFamily="18" charset="0"/>
              </a:rPr>
              <a:t> in the United States Virgin Islands.  The changed legislation approved on July 7, 1981 through </a:t>
            </a:r>
            <a:r>
              <a:rPr kumimoji="0" lang="en-US" sz="1300" i="0" u="none" strike="noStrike" cap="none" normalizeH="0" baseline="0" dirty="0" smtClean="0">
                <a:ln>
                  <a:noFill/>
                </a:ln>
                <a:solidFill>
                  <a:srgbClr val="000000"/>
                </a:solidFill>
                <a:effectLst/>
                <a:latin typeface="Times New Roman" pitchFamily="18" charset="0"/>
                <a:cs typeface="Times New Roman" pitchFamily="18" charset="0"/>
              </a:rPr>
              <a:t>Bill #14-0244</a:t>
            </a:r>
            <a:r>
              <a:rPr kumimoji="0" lang="en-US" sz="1300" i="0" u="none" strike="noStrike" cap="none" normalizeH="0" dirty="0" smtClean="0">
                <a:ln>
                  <a:noFill/>
                </a:ln>
                <a:solidFill>
                  <a:srgbClr val="000000"/>
                </a:solidFill>
                <a:effectLst/>
                <a:latin typeface="Times New Roman" pitchFamily="18" charset="0"/>
                <a:cs typeface="Times New Roman" pitchFamily="18" charset="0"/>
              </a:rPr>
              <a:t> Act #4579 </a:t>
            </a:r>
            <a:r>
              <a:rPr lang="en-US" sz="1300" dirty="0" smtClean="0">
                <a:solidFill>
                  <a:srgbClr val="000000"/>
                </a:solidFill>
                <a:latin typeface="Times New Roman" pitchFamily="18" charset="0"/>
                <a:cs typeface="Times New Roman" pitchFamily="18" charset="0"/>
              </a:rPr>
              <a:t>reads …</a:t>
            </a:r>
          </a:p>
        </p:txBody>
      </p:sp>
      <p:sp>
        <p:nvSpPr>
          <p:cNvPr id="4" name="Rectangle 3"/>
          <p:cNvSpPr/>
          <p:nvPr/>
        </p:nvSpPr>
        <p:spPr>
          <a:xfrm>
            <a:off x="457200" y="2133600"/>
            <a:ext cx="8229600" cy="4339650"/>
          </a:xfrm>
          <a:prstGeom prst="rect">
            <a:avLst/>
          </a:prstGeom>
        </p:spPr>
        <p:txBody>
          <a:bodyPr wrap="square">
            <a:spAutoFit/>
          </a:bodyPr>
          <a:lstStyle/>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To Amend Chapter 11 of Title 1, Virgin Islands Code, To Change the Name of Liberty Day to D. Hamilton Jackson Day.</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David Hamilton Jackson was born on St. Croix on September 28, 1884; and </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early in life, Jackson took a keen interest in the affairs of his island, and always stood for what he believed in with courage and conviction; and</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he was selected to go to Denmark to represent Virgin Islanders in their effort to convince King Christian X and the Danish Parliament to abolish government control of the press; and</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Jackson returned home with the right to a free press and published </a:t>
            </a:r>
            <a:r>
              <a:rPr lang="en-US" sz="1200" b="1" i="1" dirty="0" smtClean="0">
                <a:latin typeface="Batang" panose="02030600000101010101" pitchFamily="18" charset="-127"/>
                <a:ea typeface="Batang" panose="02030600000101010101" pitchFamily="18" charset="-127"/>
                <a:cs typeface="Aparajita" panose="020B0604020202020204" pitchFamily="34" charset="0"/>
              </a:rPr>
              <a:t>The Herald</a:t>
            </a:r>
            <a:r>
              <a:rPr lang="en-US" sz="1200" b="1" dirty="0" smtClean="0">
                <a:latin typeface="Batang" panose="02030600000101010101" pitchFamily="18" charset="-127"/>
                <a:ea typeface="Batang" panose="02030600000101010101" pitchFamily="18" charset="-127"/>
                <a:cs typeface="Aparajita" panose="020B0604020202020204" pitchFamily="34" charset="0"/>
              </a:rPr>
              <a:t>, a newspaper; and</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David Hamilton Jackson organized one of the first labor unions in the Virgin Islands and was long recognized in the community as an outstanding labor leader; and</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WHEREAS Liberty Day is now celebrated in the Virgin Islands on November 1 in observance of the right to a free press; Now, Therefore,</a:t>
            </a:r>
          </a:p>
          <a:p>
            <a:pPr lvl="0" algn="ctr" fontAlgn="base">
              <a:spcBef>
                <a:spcPct val="0"/>
              </a:spcBef>
            </a:pPr>
            <a:endParaRPr lang="en-US" sz="1200" b="1" dirty="0" smtClean="0">
              <a:latin typeface="Batang" panose="02030600000101010101" pitchFamily="18" charset="-127"/>
              <a:ea typeface="Batang" panose="02030600000101010101" pitchFamily="18" charset="-127"/>
              <a:cs typeface="Aparajita" panose="020B0604020202020204" pitchFamily="34" charset="0"/>
            </a:endParaRPr>
          </a:p>
          <a:p>
            <a:pPr lvl="0" algn="ctr" fontAlgn="base">
              <a:spcBef>
                <a:spcPct val="0"/>
              </a:spcBef>
            </a:pPr>
            <a:r>
              <a:rPr lang="en-US" sz="1200" b="1" i="1" dirty="0" smtClean="0">
                <a:latin typeface="Batang" panose="02030600000101010101" pitchFamily="18" charset="-127"/>
                <a:ea typeface="Batang" panose="02030600000101010101" pitchFamily="18" charset="-127"/>
                <a:cs typeface="Aparajita" panose="020B0604020202020204" pitchFamily="34" charset="0"/>
              </a:rPr>
              <a:t>Be it enacted by the Legislature of the Virgin Islands:</a:t>
            </a: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Section 1. Title 1, section 171, subsection (a), Virgin Islands Code, is amended as follows:</a:t>
            </a:r>
          </a:p>
          <a:p>
            <a:pPr lvl="0" algn="ctr" fontAlgn="base">
              <a:spcBef>
                <a:spcPct val="0"/>
              </a:spcBef>
            </a:pPr>
            <a:r>
              <a:rPr lang="en-US" sz="1200" b="1" dirty="0" smtClean="0">
                <a:latin typeface="Batang" panose="02030600000101010101" pitchFamily="18" charset="-127"/>
                <a:ea typeface="Batang" panose="02030600000101010101" pitchFamily="18" charset="-127"/>
                <a:cs typeface="Aparajita" panose="020B0604020202020204" pitchFamily="34" charset="0"/>
              </a:rPr>
              <a:t>After the date November 1, strike the words “Liberty Day” and insert in lieu thereof “D. Hamilton Jackson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28600" y="4800600"/>
            <a:ext cx="8686800" cy="1015663"/>
          </a:xfrm>
          <a:prstGeom prst="rect">
            <a:avLst/>
          </a:prstGeom>
          <a:solidFill>
            <a:schemeClr val="accent6">
              <a:lumMod val="20000"/>
              <a:lumOff val="80000"/>
            </a:schemeClr>
          </a:solidFill>
        </p:spPr>
        <p:txBody>
          <a:bodyPr wrap="square">
            <a:spAutoFit/>
          </a:bodyPr>
          <a:lstStyle/>
          <a:p>
            <a:r>
              <a:rPr lang="en-US" sz="1200" b="1" u="sng" dirty="0" smtClean="0">
                <a:latin typeface="Baskerville Old Face" pitchFamily="18" charset="0"/>
              </a:rPr>
              <a:t>Suggested Family and Classroom Activities:</a:t>
            </a:r>
            <a:br>
              <a:rPr lang="en-US" sz="1200" b="1" u="sng" dirty="0" smtClean="0">
                <a:latin typeface="Baskerville Old Face" pitchFamily="18" charset="0"/>
              </a:rPr>
            </a:br>
            <a:r>
              <a:rPr lang="en-US" sz="1200" b="1" dirty="0" smtClean="0">
                <a:latin typeface="Baskerville Old Face" pitchFamily="18" charset="0"/>
              </a:rPr>
              <a:t>Research the life of Mr. David Hamilton Jackson</a:t>
            </a:r>
          </a:p>
          <a:p>
            <a:r>
              <a:rPr lang="en-US" sz="1200" b="1" dirty="0" smtClean="0">
                <a:latin typeface="Baskerville Old Face" pitchFamily="18" charset="0"/>
              </a:rPr>
              <a:t>Conduct a discussion about the importance of Mr. D. Hamilton Jackson Day</a:t>
            </a:r>
          </a:p>
          <a:p>
            <a:r>
              <a:rPr lang="en-US" sz="1200" b="1" dirty="0" smtClean="0">
                <a:latin typeface="Baskerville Old Face" pitchFamily="18" charset="0"/>
              </a:rPr>
              <a:t>Attend a celebration of Mr. D. Hamilton Jackson Day observance</a:t>
            </a:r>
          </a:p>
          <a:p>
            <a:r>
              <a:rPr lang="en-US" sz="1200" b="1" dirty="0" smtClean="0">
                <a:latin typeface="Baskerville Old Face" pitchFamily="18" charset="0"/>
              </a:rPr>
              <a:t>Interview a community member about the importance of Mr. Jackson’s work and how he has impacted the lives of the Virgin Islands </a:t>
            </a:r>
            <a:endParaRPr lang="en-US" sz="1200" b="1" dirty="0">
              <a:latin typeface="Baskerville Old Face" pitchFamily="18" charset="0"/>
            </a:endParaRPr>
          </a:p>
        </p:txBody>
      </p:sp>
      <p:sp>
        <p:nvSpPr>
          <p:cNvPr id="11" name="Rectangle 10"/>
          <p:cNvSpPr/>
          <p:nvPr/>
        </p:nvSpPr>
        <p:spPr>
          <a:xfrm>
            <a:off x="228600" y="5907703"/>
            <a:ext cx="8686800" cy="830997"/>
          </a:xfrm>
          <a:prstGeom prst="rect">
            <a:avLst/>
          </a:prstGeom>
          <a:solidFill>
            <a:schemeClr val="accent6">
              <a:lumMod val="20000"/>
              <a:lumOff val="80000"/>
            </a:schemeClr>
          </a:solidFill>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 Teachers Guide to Holiday Observances in the Virgin Islands, page 54; Virgin Islands Cultural Highlights, page 17; Legislative Archives</a:t>
            </a:r>
          </a:p>
          <a:p>
            <a:r>
              <a:rPr lang="en-US" sz="1200" b="1" dirty="0" smtClean="0">
                <a:latin typeface="Bodoni MT" pitchFamily="18" charset="0"/>
                <a:ea typeface="Batang" pitchFamily="18" charset="-127"/>
              </a:rPr>
              <a:t>Pictures: </a:t>
            </a:r>
            <a:r>
              <a:rPr lang="en-US" sz="1200" b="1" dirty="0">
                <a:latin typeface="Bodoni MT" pitchFamily="18" charset="0"/>
                <a:ea typeface="Batang" pitchFamily="18" charset="-127"/>
              </a:rPr>
              <a:t>http://www.lovecitycarferries.com/blog/category/Holidays</a:t>
            </a:r>
          </a:p>
        </p:txBody>
      </p:sp>
      <p:pic>
        <p:nvPicPr>
          <p:cNvPr id="4098" name="Picture 2" descr="http://www.lovecitycarferries.com/uploads/1/1/6/8/11682768/1383349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81000"/>
            <a:ext cx="2896444" cy="41824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534400" cy="533400"/>
          </a:xfrm>
        </p:spPr>
        <p:txBody>
          <a:bodyPr>
            <a:noAutofit/>
          </a:bodyPr>
          <a:lstStyle/>
          <a:p>
            <a:pPr algn="ctr"/>
            <a:r>
              <a:rPr lang="en-US" sz="3500" b="1" dirty="0" smtClean="0">
                <a:solidFill>
                  <a:schemeClr val="accent4"/>
                </a:solidFill>
                <a:latin typeface="Curlz MT" panose="04040404050702020202" pitchFamily="82" charset="0"/>
                <a:cs typeface="Times New Roman" pitchFamily="18" charset="0"/>
              </a:rPr>
              <a:t>General Election</a:t>
            </a:r>
            <a:r>
              <a:rPr lang="en-US" sz="3500" b="1" dirty="0" smtClean="0">
                <a:solidFill>
                  <a:schemeClr val="accent1">
                    <a:lumMod val="40000"/>
                    <a:lumOff val="60000"/>
                  </a:schemeClr>
                </a:solidFill>
                <a:latin typeface="Curlz MT" panose="04040404050702020202" pitchFamily="82" charset="0"/>
                <a:cs typeface="Times New Roman" pitchFamily="18" charset="0"/>
              </a:rPr>
              <a:t> </a:t>
            </a:r>
            <a:r>
              <a:rPr lang="en-US" sz="3500" b="1" dirty="0" smtClean="0">
                <a:solidFill>
                  <a:schemeClr val="accent4"/>
                </a:solidFill>
                <a:latin typeface="Curlz MT" panose="04040404050702020202" pitchFamily="82" charset="0"/>
                <a:cs typeface="Times New Roman" pitchFamily="18" charset="0"/>
              </a:rPr>
              <a:t>Day</a:t>
            </a:r>
            <a:endParaRPr lang="en-US" sz="3500" b="1" dirty="0">
              <a:solidFill>
                <a:schemeClr val="accent4"/>
              </a:solidFill>
              <a:latin typeface="Curlz MT" panose="04040404050702020202" pitchFamily="82" charset="0"/>
              <a:cs typeface="Times New Roman" pitchFamily="18" charset="0"/>
            </a:endParaRPr>
          </a:p>
        </p:txBody>
      </p:sp>
      <p:sp>
        <p:nvSpPr>
          <p:cNvPr id="3" name="Subtitle 2"/>
          <p:cNvSpPr>
            <a:spLocks noGrp="1"/>
          </p:cNvSpPr>
          <p:nvPr>
            <p:ph type="subTitle" idx="1"/>
          </p:nvPr>
        </p:nvSpPr>
        <p:spPr>
          <a:xfrm>
            <a:off x="304800" y="609600"/>
            <a:ext cx="8534400" cy="5715000"/>
          </a:xfrm>
          <a:solidFill>
            <a:schemeClr val="accent6">
              <a:lumMod val="20000"/>
              <a:lumOff val="80000"/>
            </a:schemeClr>
          </a:solidFill>
          <a:ln>
            <a:solidFill>
              <a:schemeClr val="accent5">
                <a:lumMod val="75000"/>
              </a:schemeClr>
            </a:solidFill>
          </a:ln>
        </p:spPr>
        <p:txBody>
          <a:bodyPr>
            <a:noAutofit/>
          </a:bodyPr>
          <a:lstStyle/>
          <a:p>
            <a:pPr algn="just">
              <a:spcBef>
                <a:spcPts val="0"/>
              </a:spcBef>
              <a:spcAft>
                <a:spcPts val="0"/>
              </a:spcAft>
            </a:pPr>
            <a:r>
              <a:rPr lang="en-US" sz="1300" dirty="0" smtClean="0">
                <a:solidFill>
                  <a:schemeClr val="tx1"/>
                </a:solidFill>
                <a:latin typeface="Times New Roman" pitchFamily="18" charset="0"/>
                <a:cs typeface="Times New Roman" pitchFamily="18" charset="0"/>
              </a:rPr>
              <a:t>With the primary election behind us, the locally </a:t>
            </a:r>
            <a:r>
              <a:rPr lang="en-US" sz="1500" b="1" dirty="0" smtClean="0">
                <a:solidFill>
                  <a:schemeClr val="tx1"/>
                </a:solidFill>
                <a:latin typeface="Times New Roman" pitchFamily="18" charset="0"/>
                <a:cs typeface="Times New Roman" pitchFamily="18" charset="0"/>
              </a:rPr>
              <a:t>General Election Day </a:t>
            </a:r>
            <a:r>
              <a:rPr lang="en-US" sz="1300" dirty="0" smtClean="0">
                <a:solidFill>
                  <a:schemeClr val="tx1"/>
                </a:solidFill>
                <a:latin typeface="Times New Roman" pitchFamily="18" charset="0"/>
                <a:cs typeface="Times New Roman" pitchFamily="18" charset="0"/>
              </a:rPr>
              <a:t>is set for Tuesday, November 8, 20164.  It is a day set aside for all bona fide citizens of the United States to exercise their right to vote.</a:t>
            </a:r>
          </a:p>
          <a:p>
            <a:pPr algn="just">
              <a:spcBef>
                <a:spcPts val="0"/>
              </a:spcBef>
              <a:spcAft>
                <a:spcPts val="0"/>
              </a:spcAft>
            </a:pPr>
            <a:endParaRPr lang="en-US" sz="13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u="sng" dirty="0" smtClean="0">
                <a:solidFill>
                  <a:schemeClr val="tx1"/>
                </a:solidFill>
                <a:latin typeface="Times New Roman" pitchFamily="18" charset="0"/>
                <a:cs typeface="Times New Roman" pitchFamily="18" charset="0"/>
              </a:rPr>
              <a:t>Election Day: Why We Vote When We Vote?</a:t>
            </a:r>
          </a:p>
          <a:p>
            <a:pPr algn="just">
              <a:spcBef>
                <a:spcPts val="0"/>
              </a:spcBef>
              <a:spcAft>
                <a:spcPts val="0"/>
              </a:spcAft>
            </a:pPr>
            <a:r>
              <a:rPr lang="en-US" sz="1300" dirty="0" smtClean="0">
                <a:solidFill>
                  <a:schemeClr val="tx1"/>
                </a:solidFill>
                <a:latin typeface="Times New Roman" pitchFamily="18" charset="0"/>
                <a:cs typeface="Times New Roman" pitchFamily="18" charset="0"/>
              </a:rPr>
              <a:t>    	</a:t>
            </a:r>
            <a:r>
              <a:rPr lang="en-US" sz="1300" i="1" dirty="0" smtClean="0">
                <a:solidFill>
                  <a:schemeClr val="tx1"/>
                </a:solidFill>
                <a:latin typeface="Times New Roman" pitchFamily="18" charset="0"/>
                <a:cs typeface="Times New Roman" pitchFamily="18" charset="0"/>
              </a:rPr>
              <a:t>Lots of thought went into Tuesday after the first Monday in November …  By Robert Longley</a:t>
            </a:r>
            <a:endParaRPr lang="en-US" sz="13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dirty="0" smtClean="0">
                <a:solidFill>
                  <a:schemeClr val="tx1"/>
                </a:solidFill>
                <a:latin typeface="Times New Roman" pitchFamily="18" charset="0"/>
                <a:cs typeface="Times New Roman" pitchFamily="18" charset="0"/>
              </a:rPr>
              <a:t>Of course, every day is a good day to exercise our freedom, but why do we always vote on the Tuesday after the first Monday in November? Since 1845, this has been the day designated for holding U.S. presidential and congressional elections.</a:t>
            </a: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i="1" dirty="0" smtClean="0">
                <a:solidFill>
                  <a:schemeClr val="tx1"/>
                </a:solidFill>
                <a:latin typeface="Times New Roman" pitchFamily="18" charset="0"/>
                <a:cs typeface="Times New Roman" pitchFamily="18" charset="0"/>
              </a:rPr>
              <a:t>Why in November</a:t>
            </a:r>
            <a:r>
              <a:rPr lang="en-US" sz="1300" dirty="0" smtClean="0">
                <a:solidFill>
                  <a:schemeClr val="tx1"/>
                </a:solidFill>
                <a:latin typeface="Times New Roman" pitchFamily="18" charset="0"/>
                <a:cs typeface="Times New Roman" pitchFamily="18" charset="0"/>
              </a:rPr>
              <a:t>?   Most Americans made their living from agriculture in 1845 and Congress felt that November was the most convenient month for farmers and citizens living in rural areas to get to the polls. Preparing fields and planting crops consumed lots of the public's time in the spring and summer months. But by early November, the harvest was over in most areas, and the weather was still mild and dry enough to allow travel over the dirt and rock roads of the day.</a:t>
            </a: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i="1" dirty="0" smtClean="0">
                <a:solidFill>
                  <a:schemeClr val="tx1"/>
                </a:solidFill>
                <a:latin typeface="Times New Roman" pitchFamily="18" charset="0"/>
                <a:cs typeface="Times New Roman" pitchFamily="18" charset="0"/>
              </a:rPr>
              <a:t>Why on Tuesday</a:t>
            </a:r>
            <a:r>
              <a:rPr lang="en-US" sz="1300" dirty="0" smtClean="0">
                <a:solidFill>
                  <a:schemeClr val="tx1"/>
                </a:solidFill>
                <a:latin typeface="Times New Roman" pitchFamily="18" charset="0"/>
                <a:cs typeface="Times New Roman" pitchFamily="18" charset="0"/>
              </a:rPr>
              <a:t>?   In 1845, and for many years after that, only the county seats had polling places. For many voters, this meant at least an overnight trip on horseback or buggy. If the election were held on Monday, people would have to leave on Sunday, which in 1845, was reserved for church.</a:t>
            </a:r>
          </a:p>
          <a:p>
            <a:pPr algn="just">
              <a:spcBef>
                <a:spcPts val="0"/>
              </a:spcBef>
              <a:spcAft>
                <a:spcPts val="0"/>
              </a:spcAft>
            </a:pPr>
            <a:endParaRPr lang="en-US" sz="500" i="1"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i="1" dirty="0" smtClean="0">
                <a:solidFill>
                  <a:schemeClr val="tx1"/>
                </a:solidFill>
                <a:latin typeface="Times New Roman" pitchFamily="18" charset="0"/>
                <a:cs typeface="Times New Roman" pitchFamily="18" charset="0"/>
              </a:rPr>
              <a:t>Why the first Tuesday after the first Monday</a:t>
            </a:r>
            <a:r>
              <a:rPr lang="en-US" sz="1300" dirty="0" smtClean="0">
                <a:solidFill>
                  <a:schemeClr val="tx1"/>
                </a:solidFill>
                <a:latin typeface="Times New Roman" pitchFamily="18" charset="0"/>
                <a:cs typeface="Times New Roman" pitchFamily="18" charset="0"/>
              </a:rPr>
              <a:t>?  Congress wanted to make sure the election never fell on the first of November. November 1st is a Holy Day of Obligation in the Roman Catholic Church (All Saints Day). In addition, many businesses tallied their sales and expenses and did their books for the previous month on the first of each month. Congress feared that an unusually good or bad economic month might influence the vote if it were held on the 1st. But, that was then and this is now true, most of us are no longer farmers, and while some citizens still ride a horse to vote, travel to the polls is far simpler than in 1845. But is there, even now, a single "better" day to hold a national election than the first Tuesday after the first Monday in November?</a:t>
            </a: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300" dirty="0" smtClean="0">
                <a:solidFill>
                  <a:schemeClr val="tx1"/>
                </a:solidFill>
                <a:latin typeface="Times New Roman" pitchFamily="18" charset="0"/>
                <a:cs typeface="Times New Roman" pitchFamily="18" charset="0"/>
              </a:rPr>
              <a:t>School is back in session and most summer vacations are over.  The closest national holiday -- Thanksgiving -- is still almost a month away, and you don't have to buy anybody a gift.  But the runaway best all-time reason for holding the election in early November is one Congress never even considered in 1845.  It's far enough from April 15 that we have forgotten about the last tax-day and haven't started worrying about the next one.</a:t>
            </a:r>
            <a:endParaRPr lang="en-US" sz="1300" dirty="0">
              <a:solidFill>
                <a:schemeClr val="tx1"/>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34340" y="304799"/>
            <a:ext cx="8305800" cy="4572001"/>
          </a:xfrm>
          <a:solidFill>
            <a:schemeClr val="accent6">
              <a:lumMod val="20000"/>
              <a:lumOff val="80000"/>
            </a:schemeClr>
          </a:solidFill>
          <a:ln>
            <a:solidFill>
              <a:schemeClr val="accent5">
                <a:lumMod val="75000"/>
              </a:schemeClr>
            </a:solidFill>
          </a:ln>
        </p:spPr>
        <p:txBody>
          <a:bodyPr>
            <a:noAutofit/>
          </a:bodyPr>
          <a:lstStyle/>
          <a:p>
            <a:pPr algn="just">
              <a:spcBef>
                <a:spcPts val="0"/>
              </a:spcBef>
              <a:spcAft>
                <a:spcPts val="0"/>
              </a:spcAft>
            </a:pPr>
            <a:r>
              <a:rPr lang="en-US" sz="1300" dirty="0" smtClean="0">
                <a:solidFill>
                  <a:schemeClr val="tx1"/>
                </a:solidFill>
                <a:latin typeface="Times New Roman" pitchFamily="18" charset="0"/>
                <a:cs typeface="Times New Roman" pitchFamily="18" charset="0"/>
              </a:rPr>
              <a:t>Outlined below is the guidelines for candidates and voters, as mandated by The Revised Organic Act of 1954 …</a:t>
            </a: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a:latin typeface="Times New Roman" pitchFamily="18" charset="0"/>
              <a:cs typeface="Times New Roman" pitchFamily="18" charset="0"/>
            </a:endParaRPr>
          </a:p>
          <a:p>
            <a:pPr algn="just">
              <a:spcAft>
                <a:spcPts val="0"/>
              </a:spcAft>
            </a:pPr>
            <a:endParaRPr lang="en-US" sz="1300" dirty="0" smtClean="0">
              <a:latin typeface="Times New Roman" pitchFamily="18" charset="0"/>
              <a:cs typeface="Times New Roman" pitchFamily="18" charset="0"/>
            </a:endParaRPr>
          </a:p>
          <a:p>
            <a:pPr algn="just">
              <a:spcAft>
                <a:spcPts val="0"/>
              </a:spcAft>
            </a:pPr>
            <a:endParaRPr lang="en-US" sz="1300" dirty="0" smtClean="0">
              <a:latin typeface="Times New Roman" pitchFamily="18" charset="0"/>
              <a:cs typeface="Times New Roman" pitchFamily="18" charset="0"/>
            </a:endParaRPr>
          </a:p>
          <a:p>
            <a:pPr algn="just">
              <a:spcAft>
                <a:spcPts val="0"/>
              </a:spcAft>
            </a:pPr>
            <a:r>
              <a:rPr lang="en-US" sz="1300" dirty="0" smtClean="0">
                <a:latin typeface="Times New Roman" pitchFamily="18" charset="0"/>
                <a:cs typeface="Times New Roman" pitchFamily="18" charset="0"/>
              </a:rPr>
              <a:t>For the </a:t>
            </a:r>
            <a:r>
              <a:rPr lang="en-US" sz="1300" dirty="0">
                <a:latin typeface="Times New Roman" pitchFamily="18" charset="0"/>
                <a:cs typeface="Times New Roman" pitchFamily="18" charset="0"/>
              </a:rPr>
              <a:t>General Election Day in the US Virgin Islands, the following offices will be </a:t>
            </a:r>
            <a:r>
              <a:rPr lang="en-US" sz="1300" dirty="0" smtClean="0">
                <a:latin typeface="Times New Roman" pitchFamily="18" charset="0"/>
                <a:cs typeface="Times New Roman" pitchFamily="18" charset="0"/>
              </a:rPr>
              <a:t>elected:  Delegate </a:t>
            </a:r>
            <a:r>
              <a:rPr lang="en-US" sz="1300" dirty="0">
                <a:latin typeface="Times New Roman" pitchFamily="18" charset="0"/>
                <a:cs typeface="Times New Roman" pitchFamily="18" charset="0"/>
              </a:rPr>
              <a:t>to Congress, Senator at Large, Senators - STX and STT/STJ Districts, Board of Election at Large, and Board of Education - STX and STT/STJ </a:t>
            </a:r>
            <a:r>
              <a:rPr lang="en-US" sz="1300" dirty="0" smtClean="0">
                <a:latin typeface="Times New Roman" pitchFamily="18" charset="0"/>
                <a:cs typeface="Times New Roman" pitchFamily="18" charset="0"/>
              </a:rPr>
              <a:t>Districts.  Their term of office would be </a:t>
            </a:r>
            <a:r>
              <a:rPr lang="en-US" sz="1300" dirty="0" smtClean="0">
                <a:solidFill>
                  <a:schemeClr val="tx1"/>
                </a:solidFill>
                <a:latin typeface="Times New Roman" pitchFamily="18" charset="0"/>
                <a:cs typeface="Times New Roman" pitchFamily="18" charset="0"/>
              </a:rPr>
              <a:t>two years, which commences on the second Monday in January following the election (Monday, January 9, 2017). </a:t>
            </a:r>
          </a:p>
          <a:p>
            <a:pPr algn="just">
              <a:spcAft>
                <a:spcPts val="0"/>
              </a:spcAft>
            </a:pPr>
            <a:endParaRPr lang="en-US" sz="1300" dirty="0" smtClean="0">
              <a:solidFill>
                <a:schemeClr val="tx1"/>
              </a:solidFill>
              <a:latin typeface="Times New Roman" pitchFamily="18" charset="0"/>
              <a:cs typeface="Times New Roman" pitchFamily="18" charset="0"/>
            </a:endParaRPr>
          </a:p>
          <a:p>
            <a:pPr algn="just">
              <a:spcAft>
                <a:spcPts val="0"/>
              </a:spcAft>
            </a:pPr>
            <a:endParaRPr lang="en-US" sz="1300" dirty="0" smtClean="0">
              <a:solidFill>
                <a:schemeClr val="tx1"/>
              </a:solidFill>
              <a:latin typeface="Times New Roman" pitchFamily="18" charset="0"/>
              <a:cs typeface="Times New Roman" pitchFamily="18" charset="0"/>
            </a:endParaRPr>
          </a:p>
        </p:txBody>
      </p:sp>
      <p:sp>
        <p:nvSpPr>
          <p:cNvPr id="4" name="Subtitle 2"/>
          <p:cNvSpPr txBox="1">
            <a:spLocks/>
          </p:cNvSpPr>
          <p:nvPr/>
        </p:nvSpPr>
        <p:spPr>
          <a:xfrm>
            <a:off x="419100" y="762000"/>
            <a:ext cx="8305800" cy="2667000"/>
          </a:xfrm>
          <a:prstGeom prst="rect">
            <a:avLst/>
          </a:prstGeom>
        </p:spPr>
        <p:txBody>
          <a:bodyPr tIns="0">
            <a:noAutofit/>
          </a:bodyPr>
          <a:lstStyle/>
          <a:p>
            <a:pPr marL="370332" marR="0" lvl="0" indent="-342900" algn="ctr" defTabSz="914400" rtl="0" eaLnBrk="1" fontAlgn="auto" latinLnBrk="0" hangingPunct="1">
              <a:lnSpc>
                <a:spcPct val="100000"/>
              </a:lnSpc>
              <a:spcAft>
                <a:spcPts val="0"/>
              </a:spcAft>
              <a:buClr>
                <a:schemeClr val="accent1"/>
              </a:buClr>
              <a:buSzPct val="80000"/>
              <a:tabLst/>
              <a:defRPr/>
            </a:pPr>
            <a:r>
              <a:rPr lang="en-US" sz="1300" b="1" i="1" dirty="0" smtClean="0">
                <a:latin typeface="Aharoni" panose="02010803020104030203" pitchFamily="2" charset="-79"/>
                <a:cs typeface="Aharoni" panose="02010803020104030203" pitchFamily="2" charset="-79"/>
              </a:rPr>
              <a:t>Candidates</a:t>
            </a:r>
            <a:r>
              <a:rPr lang="en-US" sz="1300" b="1" dirty="0" smtClean="0">
                <a:latin typeface="Aharoni" panose="02010803020104030203" pitchFamily="2" charset="-79"/>
                <a:cs typeface="Aharoni" panose="02010803020104030203" pitchFamily="2" charset="-79"/>
              </a:rPr>
              <a:t>:   </a:t>
            </a:r>
          </a:p>
          <a:p>
            <a:pPr marL="370332" marR="0" lvl="0" indent="-342900" algn="ctr" defTabSz="914400" rtl="0" eaLnBrk="1" fontAlgn="auto" latinLnBrk="0" hangingPunct="1">
              <a:lnSpc>
                <a:spcPct val="100000"/>
              </a:lnSpc>
              <a:spcAft>
                <a:spcPts val="0"/>
              </a:spcAft>
              <a:buClr>
                <a:schemeClr val="accent1"/>
              </a:buClr>
              <a:buSzPct val="80000"/>
              <a:tabLst/>
              <a:defRPr/>
            </a:pPr>
            <a:r>
              <a:rPr kumimoji="0" lang="en-US" sz="1300" b="1" i="0" u="none" strike="noStrike" kern="1200" cap="none" spc="0" normalizeH="0" noProof="0" dirty="0" smtClean="0">
                <a:ln>
                  <a:noFill/>
                </a:ln>
                <a:effectLst/>
                <a:uLnTx/>
                <a:uFillTx/>
                <a:latin typeface="Aharoni" panose="02010803020104030203" pitchFamily="2" charset="-79"/>
                <a:cs typeface="Aharoni" panose="02010803020104030203" pitchFamily="2" charset="-79"/>
              </a:rPr>
              <a:t>No person shall be eligible to be a member of the legislature who is not a citizen of the United States, who has </a:t>
            </a:r>
            <a:r>
              <a:rPr lang="en-US" sz="1300" b="1" dirty="0" smtClean="0">
                <a:latin typeface="Aharoni" panose="02010803020104030203" pitchFamily="2" charset="-79"/>
                <a:cs typeface="Aharoni" panose="02010803020104030203" pitchFamily="2" charset="-79"/>
              </a:rPr>
              <a:t>n</a:t>
            </a:r>
            <a:r>
              <a:rPr kumimoji="0" lang="en-US" sz="1300" b="1" i="0" u="none" strike="noStrike" kern="1200" cap="none" spc="0" normalizeH="0" noProof="0" dirty="0" err="1" smtClean="0">
                <a:ln>
                  <a:noFill/>
                </a:ln>
                <a:effectLst/>
                <a:uLnTx/>
                <a:uFillTx/>
                <a:latin typeface="Aharoni" panose="02010803020104030203" pitchFamily="2" charset="-79"/>
                <a:cs typeface="Aharoni" panose="02010803020104030203" pitchFamily="2" charset="-79"/>
              </a:rPr>
              <a:t>ot</a:t>
            </a:r>
            <a:r>
              <a:rPr kumimoji="0" lang="en-US" sz="1300" b="1" i="0" u="none" strike="noStrike" kern="1200" cap="none" spc="0" normalizeH="0" noProof="0" dirty="0" smtClean="0">
                <a:ln>
                  <a:noFill/>
                </a:ln>
                <a:effectLst/>
                <a:uLnTx/>
                <a:uFillTx/>
                <a:latin typeface="Aharoni" panose="02010803020104030203" pitchFamily="2" charset="-79"/>
                <a:cs typeface="Aharoni" panose="02010803020104030203" pitchFamily="2" charset="-79"/>
              </a:rPr>
              <a:t> attained the age of twenty-one years, who is not a qualified voter in the Virgin Islands, who has not been a bona fide </a:t>
            </a:r>
            <a:r>
              <a:rPr kumimoji="0" lang="en-US" sz="1300" b="1" i="0" u="none" strike="noStrike" kern="1200" cap="none" spc="0" normalizeH="0" noProof="0" dirty="0" err="1" smtClean="0">
                <a:ln>
                  <a:noFill/>
                </a:ln>
                <a:effectLst/>
                <a:uLnTx/>
                <a:uFillTx/>
                <a:latin typeface="Aharoni" panose="02010803020104030203" pitchFamily="2" charset="-79"/>
                <a:cs typeface="Aharoni" panose="02010803020104030203" pitchFamily="2" charset="-79"/>
              </a:rPr>
              <a:t>residen</a:t>
            </a:r>
            <a:r>
              <a:rPr lang="en-US" sz="1300" b="1" dirty="0" smtClean="0">
                <a:latin typeface="Aharoni" panose="02010803020104030203" pitchFamily="2" charset="-79"/>
                <a:cs typeface="Aharoni" panose="02010803020104030203" pitchFamily="2" charset="-79"/>
              </a:rPr>
              <a:t>t of the Virgin Islands for at least three years next preceding the date of his election, or who has been convicted of a felony or of a crime involving moral turpitude and has not received a pardon restoring his civil rights.  Federal employees and persons employed in the legislature, executive or judicial branches  of the government of the Virgin Islands shall not be eligible for membership in the legislature.</a:t>
            </a:r>
          </a:p>
          <a:p>
            <a:pPr marL="370332" marR="0" lvl="0" indent="-342900" algn="ctr" defTabSz="914400" rtl="0" eaLnBrk="1" fontAlgn="auto" latinLnBrk="0" hangingPunct="1">
              <a:lnSpc>
                <a:spcPct val="100000"/>
              </a:lnSpc>
              <a:spcAft>
                <a:spcPts val="0"/>
              </a:spcAft>
              <a:buClr>
                <a:schemeClr val="accent1"/>
              </a:buClr>
              <a:buSzPct val="80000"/>
              <a:tabLst/>
              <a:defRPr/>
            </a:pPr>
            <a:endParaRPr kumimoji="0" lang="en-US" sz="1300" b="1" i="0" u="none" strike="noStrike" kern="1200" cap="none" spc="0" normalizeH="0" baseline="0" noProof="0" dirty="0" smtClean="0">
              <a:ln>
                <a:noFill/>
              </a:ln>
              <a:effectLst/>
              <a:uLnTx/>
              <a:uFillTx/>
              <a:latin typeface="Aharoni" panose="02010803020104030203" pitchFamily="2" charset="-79"/>
              <a:cs typeface="Aharoni" panose="02010803020104030203" pitchFamily="2" charset="-79"/>
            </a:endParaRPr>
          </a:p>
          <a:p>
            <a:pPr marL="27432" marR="0" lvl="0" indent="0" algn="ctr" defTabSz="914400" rtl="0" eaLnBrk="1" fontAlgn="auto" latinLnBrk="0" hangingPunct="1">
              <a:lnSpc>
                <a:spcPct val="100000"/>
              </a:lnSpc>
              <a:spcAft>
                <a:spcPts val="0"/>
              </a:spcAft>
              <a:buClr>
                <a:schemeClr val="accent1"/>
              </a:buClr>
              <a:buSzPct val="80000"/>
              <a:buFont typeface="Wingdings 2"/>
              <a:buNone/>
              <a:tabLst/>
              <a:defRPr/>
            </a:pPr>
            <a:r>
              <a:rPr kumimoji="0" lang="en-US" sz="1300" b="1" i="1" u="none" strike="noStrike" kern="1200" cap="none" spc="0" normalizeH="0" baseline="0" noProof="0" dirty="0" smtClean="0">
                <a:ln>
                  <a:noFill/>
                </a:ln>
                <a:effectLst/>
                <a:uLnTx/>
                <a:uFillTx/>
                <a:latin typeface="Aharoni" panose="02010803020104030203" pitchFamily="2" charset="-79"/>
                <a:cs typeface="Aharoni" panose="02010803020104030203" pitchFamily="2" charset="-79"/>
              </a:rPr>
              <a:t>Voters:</a:t>
            </a:r>
            <a:r>
              <a:rPr lang="en-US" sz="1300" b="1" i="1" dirty="0" smtClean="0">
                <a:latin typeface="Aharoni" panose="02010803020104030203" pitchFamily="2" charset="-79"/>
                <a:cs typeface="Aharoni" panose="02010803020104030203" pitchFamily="2" charset="-79"/>
              </a:rPr>
              <a:t>  </a:t>
            </a:r>
          </a:p>
          <a:p>
            <a:pPr marL="27432" marR="0" lvl="0" indent="0" algn="ctr" defTabSz="914400" rtl="0" eaLnBrk="1" fontAlgn="auto" latinLnBrk="0" hangingPunct="1">
              <a:lnSpc>
                <a:spcPct val="100000"/>
              </a:lnSpc>
              <a:spcAft>
                <a:spcPts val="0"/>
              </a:spcAft>
              <a:buClr>
                <a:schemeClr val="accent1"/>
              </a:buClr>
              <a:buSzPct val="80000"/>
              <a:buFont typeface="Wingdings 2"/>
              <a:buNone/>
              <a:tabLst/>
              <a:defRPr/>
            </a:pPr>
            <a:r>
              <a:rPr lang="en-US" sz="1300" b="1" dirty="0" smtClean="0">
                <a:latin typeface="Aharoni" panose="02010803020104030203" pitchFamily="2" charset="-79"/>
                <a:cs typeface="Aharoni" panose="02010803020104030203" pitchFamily="2" charset="-79"/>
              </a:rPr>
              <a:t>No person shall be eligible to vote who is not a citizen of the United States, who has not attained the age of 18 years of age, who has not been a bona fide resident of the Virgin Islands for at least six months proceeding the election, or who has been convicted of a felony or a crime involving moral turpitude and has not received a pardon restoring his civil rights,  and a male who has not registered with selective services.</a:t>
            </a:r>
            <a:endParaRPr kumimoji="0" lang="en-US" sz="1300" b="1" i="0" u="none" strike="noStrike" kern="1200" cap="none" spc="0" normalizeH="0" baseline="0" noProof="0" dirty="0" smtClean="0">
              <a:ln>
                <a:noFill/>
              </a:ln>
              <a:effectLst/>
              <a:uLnTx/>
              <a:uFillTx/>
              <a:latin typeface="Aharoni" panose="02010803020104030203" pitchFamily="2" charset="-79"/>
              <a:cs typeface="Aharoni" panose="02010803020104030203" pitchFamily="2" charset="-79"/>
            </a:endParaRPr>
          </a:p>
        </p:txBody>
      </p:sp>
      <p:sp>
        <p:nvSpPr>
          <p:cNvPr id="5" name="Rectangle 4"/>
          <p:cNvSpPr/>
          <p:nvPr/>
        </p:nvSpPr>
        <p:spPr>
          <a:xfrm>
            <a:off x="411480" y="5016668"/>
            <a:ext cx="8351520" cy="1015663"/>
          </a:xfrm>
          <a:prstGeom prst="rect">
            <a:avLst/>
          </a:prstGeom>
          <a:solidFill>
            <a:schemeClr val="accent6">
              <a:lumMod val="20000"/>
              <a:lumOff val="80000"/>
            </a:schemeClr>
          </a:solidFill>
        </p:spPr>
        <p:txBody>
          <a:bodyPr wrap="square">
            <a:spAutoFit/>
          </a:bodyPr>
          <a:lstStyle/>
          <a:p>
            <a:r>
              <a:rPr lang="en-US" sz="1200" b="1" u="sng" dirty="0" smtClean="0">
                <a:latin typeface="Baskerville Old Face" pitchFamily="18" charset="0"/>
              </a:rPr>
              <a:t>Suggested Family and Classroom </a:t>
            </a:r>
            <a:br>
              <a:rPr lang="en-US" sz="1200" b="1" u="sng" dirty="0" smtClean="0">
                <a:latin typeface="Baskerville Old Face" pitchFamily="18" charset="0"/>
              </a:rPr>
            </a:br>
            <a:r>
              <a:rPr lang="en-US" sz="1200" b="1" dirty="0" smtClean="0">
                <a:latin typeface="Baskerville Old Face" pitchFamily="18" charset="0"/>
              </a:rPr>
              <a:t>Conduct a mock-election</a:t>
            </a:r>
          </a:p>
          <a:p>
            <a:r>
              <a:rPr lang="en-US" sz="1200" b="1" dirty="0" smtClean="0">
                <a:latin typeface="Baskerville Old Face" pitchFamily="18" charset="0"/>
              </a:rPr>
              <a:t>Allow a child to accompany an adult and participate in the election process</a:t>
            </a:r>
          </a:p>
          <a:p>
            <a:r>
              <a:rPr lang="en-US" sz="1200" b="1" dirty="0" smtClean="0">
                <a:latin typeface="Baskerville Old Face" pitchFamily="18" charset="0"/>
              </a:rPr>
              <a:t>View the candidates debates on local TV stations, such as WTJX and TV2.</a:t>
            </a:r>
          </a:p>
          <a:p>
            <a:r>
              <a:rPr lang="en-US" sz="1200" b="1" dirty="0" smtClean="0">
                <a:latin typeface="Baskerville Old Face" pitchFamily="18" charset="0"/>
              </a:rPr>
              <a:t>Interview the candidates and/or invite them to do a presentation to your school, church, and/or community group </a:t>
            </a:r>
            <a:endParaRPr lang="en-US" sz="1200" b="1" dirty="0">
              <a:latin typeface="Baskerville Old Face" pitchFamily="18" charset="0"/>
            </a:endParaRPr>
          </a:p>
        </p:txBody>
      </p:sp>
      <p:sp>
        <p:nvSpPr>
          <p:cNvPr id="9" name="Rectangle 8"/>
          <p:cNvSpPr/>
          <p:nvPr/>
        </p:nvSpPr>
        <p:spPr>
          <a:xfrm>
            <a:off x="381000" y="6096000"/>
            <a:ext cx="8382000" cy="646331"/>
          </a:xfrm>
          <a:prstGeom prst="rect">
            <a:avLst/>
          </a:prstGeom>
          <a:solidFill>
            <a:schemeClr val="accent6">
              <a:lumMod val="20000"/>
              <a:lumOff val="80000"/>
            </a:schemeClr>
          </a:solidFill>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t>
            </a:r>
            <a:r>
              <a:rPr lang="en-US" sz="1200" b="1" dirty="0" smtClean="0">
                <a:latin typeface="Bodoni MT" pitchFamily="18" charset="0"/>
                <a:ea typeface="Batang" pitchFamily="18" charset="-127"/>
                <a:hlinkClick r:id="rId2"/>
              </a:rPr>
              <a:t>http://www.vivote.gov/content/voting-trivia-history</a:t>
            </a:r>
            <a:r>
              <a:rPr lang="en-US" sz="1200" b="1" dirty="0" smtClean="0">
                <a:latin typeface="Bodoni MT" pitchFamily="18" charset="0"/>
                <a:ea typeface="Batang" pitchFamily="18" charset="-127"/>
              </a:rPr>
              <a:t>; </a:t>
            </a:r>
            <a:r>
              <a:rPr lang="en-US" sz="1200" b="1" dirty="0" smtClean="0">
                <a:latin typeface="Bodoni MT" pitchFamily="18" charset="0"/>
                <a:ea typeface="Batang" pitchFamily="18" charset="-127"/>
                <a:hlinkClick r:id="rId3"/>
              </a:rPr>
              <a:t>http://www.doi.gov/archive/oia/pdf/RevOrganicAct_1954.pdf</a:t>
            </a:r>
            <a:r>
              <a:rPr lang="en-US" sz="1200" b="1" dirty="0" smtClean="0">
                <a:latin typeface="Bodoni MT" pitchFamily="18" charset="0"/>
                <a:ea typeface="Batang" pitchFamily="18" charset="-127"/>
              </a:rPr>
              <a:t>; Division of Virgin Islands Cultural Education;   </a:t>
            </a:r>
            <a:endParaRPr lang="en-US" sz="1200" b="1" dirty="0">
              <a:latin typeface="Bodoni MT" pitchFamily="18" charset="0"/>
              <a:ea typeface="Batang" pitchFamily="18" charset="-127"/>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623888"/>
            <a:ext cx="8686800" cy="6081712"/>
          </a:xfrm>
          <a:solidFill>
            <a:schemeClr val="bg1"/>
          </a:solidFill>
          <a:ln>
            <a:solidFill>
              <a:schemeClr val="accent5">
                <a:lumMod val="75000"/>
              </a:schemeClr>
            </a:solidFill>
          </a:ln>
        </p:spPr>
        <p:txBody>
          <a:bodyPr>
            <a:noAutofit/>
          </a:bodyPr>
          <a:lstStyle/>
          <a:p>
            <a:pPr algn="just">
              <a:spcBef>
                <a:spcPts val="0"/>
              </a:spcBef>
              <a:spcAft>
                <a:spcPts val="0"/>
              </a:spcAft>
            </a:pPr>
            <a:r>
              <a:rPr lang="en-US" sz="1200" b="1" dirty="0" smtClean="0">
                <a:latin typeface="Times New Roman" panose="02020603050405020304" pitchFamily="18" charset="0"/>
                <a:cs typeface="Times New Roman" pitchFamily="18" charset="0"/>
              </a:rPr>
              <a:t>Veterans Day, </a:t>
            </a:r>
            <a:r>
              <a:rPr lang="en-US" sz="1200" dirty="0" smtClean="0">
                <a:latin typeface="Times New Roman" pitchFamily="18" charset="0"/>
                <a:cs typeface="Times New Roman" pitchFamily="18" charset="0"/>
              </a:rPr>
              <a:t>which is </a:t>
            </a:r>
            <a:r>
              <a:rPr lang="en-US" sz="1200" dirty="0">
                <a:latin typeface="Times New Roman" pitchFamily="18" charset="0"/>
                <a:cs typeface="Times New Roman" pitchFamily="18" charset="0"/>
              </a:rPr>
              <a:t>an official federal holiday of the United States of America, </a:t>
            </a:r>
            <a:r>
              <a:rPr lang="en-US" sz="1200" dirty="0" smtClean="0">
                <a:latin typeface="Times New Roman" pitchFamily="18" charset="0"/>
                <a:cs typeface="Times New Roman" pitchFamily="18" charset="0"/>
              </a:rPr>
              <a:t>is </a:t>
            </a:r>
            <a:r>
              <a:rPr lang="en-US" sz="1200" dirty="0">
                <a:latin typeface="Times New Roman" pitchFamily="18" charset="0"/>
                <a:cs typeface="Times New Roman" pitchFamily="18" charset="0"/>
              </a:rPr>
              <a:t>celebrated on </a:t>
            </a:r>
            <a:r>
              <a:rPr lang="en-US" sz="1200" i="1" dirty="0">
                <a:latin typeface="Times New Roman" pitchFamily="18" charset="0"/>
                <a:cs typeface="Times New Roman" pitchFamily="18" charset="0"/>
              </a:rPr>
              <a:t>November 11</a:t>
            </a:r>
            <a:r>
              <a:rPr lang="en-US" sz="1200" i="1" baseline="30000" dirty="0">
                <a:latin typeface="Times New Roman" pitchFamily="18" charset="0"/>
                <a:cs typeface="Times New Roman" pitchFamily="18" charset="0"/>
              </a:rPr>
              <a:t>th</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It serves to h</a:t>
            </a:r>
            <a:r>
              <a:rPr lang="en-US" sz="1200" dirty="0" smtClean="0">
                <a:solidFill>
                  <a:schemeClr val="tx1"/>
                </a:solidFill>
                <a:latin typeface="Times New Roman" pitchFamily="18" charset="0"/>
                <a:cs typeface="Times New Roman" pitchFamily="18" charset="0"/>
              </a:rPr>
              <a:t>onoring and celebrate the service of all U.S. military veterans in all branch of the United States Armed Forces – Air Force, Army, Coast </a:t>
            </a:r>
            <a:r>
              <a:rPr lang="en-US" sz="1200" dirty="0" smtClean="0">
                <a:latin typeface="Times New Roman" pitchFamily="18" charset="0"/>
                <a:cs typeface="Times New Roman" pitchFamily="18" charset="0"/>
              </a:rPr>
              <a:t>Guard, Marines and </a:t>
            </a:r>
            <a:r>
              <a:rPr lang="en-US" sz="1200" dirty="0" smtClean="0">
                <a:solidFill>
                  <a:schemeClr val="tx1"/>
                </a:solidFill>
                <a:latin typeface="Times New Roman" pitchFamily="18" charset="0"/>
                <a:cs typeface="Times New Roman" pitchFamily="18" charset="0"/>
              </a:rPr>
              <a:t>Navy</a:t>
            </a:r>
            <a:r>
              <a:rPr lang="en-US" sz="1200" dirty="0" smtClean="0">
                <a:latin typeface="Times New Roman" pitchFamily="18" charset="0"/>
                <a:cs typeface="Times New Roman" pitchFamily="18" charset="0"/>
              </a:rPr>
              <a:t>.</a:t>
            </a: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200" dirty="0" smtClean="0">
                <a:latin typeface="Times New Roman" pitchFamily="18" charset="0"/>
                <a:cs typeface="Times New Roman" pitchFamily="18" charset="0"/>
              </a:rPr>
              <a:t>Originally known as Armistice Day, it was in memory of the end of World War I fighting at 11:00am, November 11, 1918 (the 11</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hour of the 11</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day of the 11</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month).  Officially receiving its name in American in 1926 though a Congressional resolution, it became a national holiday 12 year later by similar Congressional action.  With the idea of Armistice Day signifying World War I was ‘the War to end all wars”, it might have still been called such.  However only a few years after the proclamation of the holiday, war broke out in Europe.  Of the 16 ½ million Americans to take part, 407,000 died in service.  Hence Armistice Day was changed to honor all veterans with the first celebration termed as Veterans Day in Birmingham, Alabama in 1947.  Raymond Weeks, a </a:t>
            </a:r>
            <a:r>
              <a:rPr lang="en-US" sz="1200" dirty="0">
                <a:latin typeface="Times New Roman" panose="02020603050405020304" pitchFamily="18" charset="0"/>
                <a:cs typeface="Times New Roman" panose="02020603050405020304" pitchFamily="18" charset="0"/>
              </a:rPr>
              <a:t>World War II veteran, organized "National Veterans Day," which included a parade and other festivities, to honor all veterans. The event was held on November 11, </a:t>
            </a:r>
            <a:r>
              <a:rPr lang="en-US" sz="1200" dirty="0" smtClean="0">
                <a:latin typeface="Times New Roman" panose="02020603050405020304" pitchFamily="18" charset="0"/>
                <a:cs typeface="Times New Roman" panose="02020603050405020304" pitchFamily="18" charset="0"/>
              </a:rPr>
              <a:t>the then </a:t>
            </a:r>
            <a:r>
              <a:rPr lang="en-US" sz="1200" dirty="0">
                <a:latin typeface="Times New Roman" panose="02020603050405020304" pitchFamily="18" charset="0"/>
                <a:cs typeface="Times New Roman" panose="02020603050405020304" pitchFamily="18" charset="0"/>
              </a:rPr>
              <a:t>designated Armistice Day. Later, U.S. Representative Edward Rees of Kansas proposed a bill that would change Armistice Day to Veterans Day. In 1954, Congress passed the bill that President Eisenhower signed proclaiming November 11 as Veterans Day. Raymond Weeks received the Presidential Citizens Medal from President Reagan in November 1982. Weeks' local parade and ceremonies are now an annual event celebrated nationwide. </a:t>
            </a:r>
            <a:r>
              <a:rPr lang="en-US" sz="1200" dirty="0" smtClean="0">
                <a:latin typeface="Times New Roman" panose="02020603050405020304" pitchFamily="18" charset="0"/>
                <a:cs typeface="Times New Roman" panose="02020603050405020304" pitchFamily="18" charset="0"/>
              </a:rPr>
              <a:t> To </a:t>
            </a:r>
            <a:r>
              <a:rPr lang="en-US" sz="1200" dirty="0">
                <a:latin typeface="Times New Roman" panose="02020603050405020304" pitchFamily="18" charset="0"/>
                <a:cs typeface="Times New Roman" panose="02020603050405020304" pitchFamily="18" charset="0"/>
              </a:rPr>
              <a:t>honor these men, symbolic of all Americans who gave their lives in all wars, an Army honor guard, the 3rd U.S. Infantry (The Old Guard), keeps day and night vigil. A law passed in 1968 changed the national commemoration of Veterans Day to the fourth Monday in October. It soon became apparent, however, that November 11 was a date of historic significance to many Americans. </a:t>
            </a:r>
            <a:endParaRPr lang="en-US" sz="1200" dirty="0">
              <a:solidFill>
                <a:srgbClr val="FF0000"/>
              </a:solidFill>
              <a:latin typeface="Times New Roman" panose="02020603050405020304" pitchFamily="18" charset="0"/>
              <a:cs typeface="Times New Roman" panose="02020603050405020304" pitchFamily="18" charset="0"/>
            </a:endParaRP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200" dirty="0" smtClean="0">
                <a:latin typeface="Times New Roman" pitchFamily="18" charset="0"/>
                <a:cs typeface="Times New Roman" pitchFamily="18" charset="0"/>
              </a:rPr>
              <a:t>National ceremonies are held at Arlington National Cemetery with officials at the memorial amphitheater built around the Tomb of the </a:t>
            </a:r>
            <a:r>
              <a:rPr lang="en-US" sz="1200" dirty="0" err="1" smtClean="0">
                <a:latin typeface="Times New Roman" pitchFamily="18" charset="0"/>
                <a:cs typeface="Times New Roman" pitchFamily="18" charset="0"/>
              </a:rPr>
              <a:t>Unknows</a:t>
            </a:r>
            <a:r>
              <a:rPr lang="en-US" sz="1200" dirty="0" smtClean="0">
                <a:latin typeface="Times New Roman" pitchFamily="18" charset="0"/>
                <a:cs typeface="Times New Roman" pitchFamily="18" charset="0"/>
              </a:rPr>
              <a:t>.  Precisely at 11:00am on November 11</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a combined color guard representing all military </a:t>
            </a:r>
            <a:r>
              <a:rPr lang="en-US" sz="1200" dirty="0">
                <a:latin typeface="Times New Roman" panose="02020603050405020304" pitchFamily="18" charset="0"/>
                <a:cs typeface="Times New Roman" panose="02020603050405020304" pitchFamily="18" charset="0"/>
              </a:rPr>
              <a:t>services executes “Present Arms” at the tomb. The nation’s tribute to its war dead is symbolized by the laying of a presidential wreath. The bugler plays “taps.” The rest of the ceremony takes place in the amphitheater. Veterans Day ceremonies at Arlington and </a:t>
            </a:r>
            <a:r>
              <a:rPr lang="en-US" sz="1200" dirty="0" smtClean="0">
                <a:latin typeface="Times New Roman" panose="02020603050405020304" pitchFamily="18" charset="0"/>
                <a:cs typeface="Times New Roman" panose="02020603050405020304" pitchFamily="18" charset="0"/>
              </a:rPr>
              <a:t>others are </a:t>
            </a:r>
            <a:r>
              <a:rPr lang="en-US" sz="1200" dirty="0">
                <a:latin typeface="Times New Roman" panose="02020603050405020304" pitchFamily="18" charset="0"/>
                <a:cs typeface="Times New Roman" panose="02020603050405020304" pitchFamily="18" charset="0"/>
              </a:rPr>
              <a:t>coordinated by the President’s Veterans Day National Committee. Chaired by the Secretary of Veterans Affairs, the committee represents national veterans organizations.</a:t>
            </a:r>
            <a:r>
              <a:rPr lang="en-US" sz="1200" dirty="0" smtClean="0">
                <a:latin typeface="Times New Roman" pitchFamily="18" charset="0"/>
                <a:cs typeface="Times New Roman" pitchFamily="18" charset="0"/>
              </a:rPr>
              <a:t> </a:t>
            </a:r>
            <a:r>
              <a:rPr lang="en-US" sz="1200" dirty="0">
                <a:latin typeface="Times New Roman" panose="02020603050405020304" pitchFamily="18" charset="0"/>
                <a:cs typeface="Times New Roman" panose="02020603050405020304" pitchFamily="18" charset="0"/>
              </a:rPr>
              <a:t>Governors of many states and U.S. territories appoint Veterans Day chairpersons who, in cooperation with the National Committee and the Department of Defense, arrange and promote local ceremonies. </a:t>
            </a:r>
          </a:p>
          <a:p>
            <a:pPr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algn="just">
              <a:spcBef>
                <a:spcPts val="0"/>
              </a:spcBef>
              <a:spcAft>
                <a:spcPts val="0"/>
              </a:spcAft>
            </a:pPr>
            <a:r>
              <a:rPr lang="en-US" sz="1200" dirty="0" smtClean="0">
                <a:solidFill>
                  <a:schemeClr val="tx1"/>
                </a:solidFill>
                <a:latin typeface="Times New Roman" pitchFamily="18" charset="0"/>
                <a:cs typeface="Times New Roman" pitchFamily="18" charset="0"/>
              </a:rPr>
              <a:t>In the United States Virgin Islands, parades are held in all three islands – St. Croix, St. John, and St. Thomas to pay special tributes to our veterans.  Parades are held at alternate times of the day.  Participants in the parade include armed forces veterans, elected officials to include the Governor and Lieutenant Governor of the United States Virgin Islands, Delegate to Congress, Senators, public Schools bands and their JROTC, Junior Fire Fighters, Boys and Girls Scouts, Seventh-day Adventist Church Youth Ministries (Adventist Youth, Pathfinder, Adventurers, and Eager Beavers).  Following the parades, special ceremonies with noted guest speakers are held on all three islands.  On St. Croix they are held at the </a:t>
            </a:r>
            <a:r>
              <a:rPr lang="en-US" sz="1200" dirty="0" err="1" smtClean="0">
                <a:solidFill>
                  <a:schemeClr val="tx1"/>
                </a:solidFill>
                <a:latin typeface="Times New Roman" pitchFamily="18" charset="0"/>
                <a:cs typeface="Times New Roman" pitchFamily="18" charset="0"/>
              </a:rPr>
              <a:t>Buddhoe</a:t>
            </a:r>
            <a:r>
              <a:rPr lang="en-US" sz="1200" dirty="0" smtClean="0">
                <a:solidFill>
                  <a:schemeClr val="tx1"/>
                </a:solidFill>
                <a:latin typeface="Times New Roman" pitchFamily="18" charset="0"/>
                <a:cs typeface="Times New Roman" pitchFamily="18" charset="0"/>
              </a:rPr>
              <a:t> Park in </a:t>
            </a:r>
            <a:r>
              <a:rPr lang="en-US" sz="1200" dirty="0" err="1" smtClean="0">
                <a:solidFill>
                  <a:schemeClr val="tx1"/>
                </a:solidFill>
                <a:latin typeface="Times New Roman" pitchFamily="18" charset="0"/>
                <a:cs typeface="Times New Roman" pitchFamily="18" charset="0"/>
              </a:rPr>
              <a:t>Frederiksted</a:t>
            </a:r>
            <a:r>
              <a:rPr lang="en-US" sz="1200" dirty="0" smtClean="0">
                <a:solidFill>
                  <a:schemeClr val="tx1"/>
                </a:solidFill>
                <a:latin typeface="Times New Roman" pitchFamily="18" charset="0"/>
                <a:cs typeface="Times New Roman" pitchFamily="18" charset="0"/>
              </a:rPr>
              <a:t> and the Basin Triangle in Christiansted; on St. John they are held on Coral Bay and Cruz Bay;  and on St. Thomas at the Franklin Delano Roosevelt Veterans Memorial Park.</a:t>
            </a:r>
          </a:p>
        </p:txBody>
      </p:sp>
      <p:sp>
        <p:nvSpPr>
          <p:cNvPr id="4" name="Title 1"/>
          <p:cNvSpPr txBox="1">
            <a:spLocks/>
          </p:cNvSpPr>
          <p:nvPr/>
        </p:nvSpPr>
        <p:spPr>
          <a:xfrm>
            <a:off x="2819400" y="53975"/>
            <a:ext cx="3505200" cy="631825"/>
          </a:xfrm>
          <a:prstGeom prst="rect">
            <a:avLst/>
          </a:prstGeom>
        </p:spPr>
        <p:txBody>
          <a:bodyPr vert="horz" anchor="t">
            <a:normAutofit/>
          </a:bodyPr>
          <a:lstStyle/>
          <a:p>
            <a:pPr lvl="0" algn="ctr">
              <a:spcBef>
                <a:spcPct val="0"/>
              </a:spcBef>
              <a:defRPr/>
            </a:pPr>
            <a:r>
              <a:rPr lang="en-US" sz="3500" b="1" dirty="0" smtClean="0">
                <a:solidFill>
                  <a:schemeClr val="accent4"/>
                </a:solidFill>
                <a:latin typeface="Curlz MT" panose="04040404050702020202" pitchFamily="82" charset="0"/>
                <a:cs typeface="Times New Roman" pitchFamily="18" charset="0"/>
              </a:rPr>
              <a:t>Veterans Day</a:t>
            </a:r>
            <a:endParaRPr kumimoji="0" lang="en-US" sz="3500" b="1" u="none" strike="noStrike" kern="1200" cap="all" spc="0" normalizeH="0" baseline="0" noProof="0" dirty="0">
              <a:ln>
                <a:noFill/>
              </a:ln>
              <a:solidFill>
                <a:schemeClr val="accent4"/>
              </a:solidFill>
              <a:effectLst>
                <a:reflection blurRad="12700" stA="48000" endA="300" endPos="55000" dir="5400000" sy="-90000" algn="bl" rotWithShape="0"/>
              </a:effectLst>
              <a:uLnTx/>
              <a:uFillTx/>
              <a:latin typeface="Curlz MT" panose="04040404050702020202" pitchFamily="82" charset="0"/>
              <a:ea typeface="+mj-ea"/>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1000" y="4648200"/>
            <a:ext cx="7924800" cy="1200329"/>
          </a:xfrm>
          <a:prstGeom prst="rect">
            <a:avLst/>
          </a:prstGeom>
          <a:solidFill>
            <a:schemeClr val="accent5">
              <a:lumMod val="20000"/>
              <a:lumOff val="80000"/>
            </a:schemeClr>
          </a:solidFill>
        </p:spPr>
        <p:txBody>
          <a:bodyPr wrap="square">
            <a:spAutoFit/>
          </a:bodyPr>
          <a:lstStyle/>
          <a:p>
            <a:r>
              <a:rPr lang="en-US" sz="1200" b="1" u="sng" dirty="0" smtClean="0">
                <a:latin typeface="Baskerville Old Face" pitchFamily="18" charset="0"/>
              </a:rPr>
              <a:t>Suggested Family and Classroom Activities:</a:t>
            </a:r>
            <a:br>
              <a:rPr lang="en-US" sz="1200" b="1" u="sng" dirty="0" smtClean="0">
                <a:latin typeface="Baskerville Old Face" pitchFamily="18" charset="0"/>
              </a:rPr>
            </a:br>
            <a:r>
              <a:rPr lang="en-US" sz="1200" b="1" u="sng" dirty="0" smtClean="0">
                <a:latin typeface="Baskerville Old Face" pitchFamily="18" charset="0"/>
              </a:rPr>
              <a:t>R</a:t>
            </a:r>
            <a:r>
              <a:rPr lang="en-US" sz="1200" b="1" dirty="0" smtClean="0">
                <a:latin typeface="Baskerville Old Face" pitchFamily="18" charset="0"/>
              </a:rPr>
              <a:t>esearch the origin of Veterans Day</a:t>
            </a:r>
          </a:p>
          <a:p>
            <a:r>
              <a:rPr lang="en-US" sz="1200" b="1" dirty="0" smtClean="0">
                <a:latin typeface="Baskerville Old Face" pitchFamily="18" charset="0"/>
              </a:rPr>
              <a:t>Attend and/or participate in a Veterans Day Parade and ceremony</a:t>
            </a:r>
            <a:br>
              <a:rPr lang="en-US" sz="1200" b="1" dirty="0" smtClean="0">
                <a:latin typeface="Baskerville Old Face" pitchFamily="18" charset="0"/>
              </a:rPr>
            </a:br>
            <a:r>
              <a:rPr lang="en-US" sz="1200" b="1" dirty="0" smtClean="0">
                <a:latin typeface="Baskerville Old Face" pitchFamily="18" charset="0"/>
              </a:rPr>
              <a:t>Interview a veteran about his/her experience serving our country</a:t>
            </a:r>
          </a:p>
          <a:p>
            <a:r>
              <a:rPr lang="en-US" sz="1200" b="1" dirty="0" smtClean="0">
                <a:latin typeface="Baskerville Old Face" pitchFamily="18" charset="0"/>
              </a:rPr>
              <a:t>Organize a special Veterans Day activity and invite a veteran to show your appreciation for what they had done / are doing</a:t>
            </a:r>
          </a:p>
          <a:p>
            <a:r>
              <a:rPr lang="en-US" sz="1200" b="1" dirty="0" smtClean="0">
                <a:latin typeface="Baskerville Old Face" pitchFamily="18" charset="0"/>
              </a:rPr>
              <a:t>Prepare and share a special package with a veteran overseas</a:t>
            </a:r>
            <a:endParaRPr lang="en-US" sz="1200" b="1" dirty="0">
              <a:latin typeface="Baskerville Old Face" pitchFamily="18" charset="0"/>
            </a:endParaRPr>
          </a:p>
        </p:txBody>
      </p:sp>
      <p:sp>
        <p:nvSpPr>
          <p:cNvPr id="15" name="Rectangle 14"/>
          <p:cNvSpPr/>
          <p:nvPr/>
        </p:nvSpPr>
        <p:spPr>
          <a:xfrm>
            <a:off x="381000" y="5943600"/>
            <a:ext cx="8305800" cy="553998"/>
          </a:xfrm>
          <a:prstGeom prst="rect">
            <a:avLst/>
          </a:prstGeom>
          <a:solidFill>
            <a:schemeClr val="accent5">
              <a:lumMod val="20000"/>
              <a:lumOff val="80000"/>
            </a:schemeClr>
          </a:solidFill>
        </p:spPr>
        <p:txBody>
          <a:bodyPr wrap="square">
            <a:spAutoFit/>
          </a:bodyPr>
          <a:lstStyle/>
          <a:p>
            <a:r>
              <a:rPr lang="en-US" sz="1000" b="1" u="sng" dirty="0" smtClean="0">
                <a:latin typeface="Bodoni MT" pitchFamily="18" charset="0"/>
                <a:ea typeface="Batang" pitchFamily="18" charset="-127"/>
              </a:rPr>
              <a:t>Courtesy of</a:t>
            </a:r>
            <a:br>
              <a:rPr lang="en-US" sz="1000" b="1" u="sng" dirty="0" smtClean="0">
                <a:latin typeface="Bodoni MT" pitchFamily="18" charset="0"/>
                <a:ea typeface="Batang" pitchFamily="18" charset="-127"/>
              </a:rPr>
            </a:br>
            <a:r>
              <a:rPr lang="en-US" sz="1000" b="1" dirty="0" smtClean="0">
                <a:latin typeface="Bodoni MT" pitchFamily="18" charset="0"/>
                <a:ea typeface="Batang" pitchFamily="18" charset="-127"/>
              </a:rPr>
              <a:t>Text</a:t>
            </a:r>
            <a:r>
              <a:rPr lang="en-US" sz="1000" b="1" dirty="0">
                <a:latin typeface="Bodoni MT" pitchFamily="18" charset="0"/>
                <a:ea typeface="Batang" pitchFamily="18" charset="-127"/>
              </a:rPr>
              <a:t>:  http://www.va.gov/opa/publications/celebrate/vetday.pdf </a:t>
            </a:r>
            <a:endParaRPr lang="en-US" sz="1000" b="1" dirty="0" smtClean="0">
              <a:latin typeface="Bodoni MT" pitchFamily="18" charset="0"/>
              <a:ea typeface="Batang" pitchFamily="18" charset="-127"/>
            </a:endParaRPr>
          </a:p>
          <a:p>
            <a:r>
              <a:rPr lang="en-US" sz="1000" b="1" dirty="0" smtClean="0">
                <a:latin typeface="Bodoni MT" pitchFamily="18" charset="0"/>
                <a:ea typeface="Batang" pitchFamily="18" charset="-127"/>
              </a:rPr>
              <a:t>Picture: http://www.c-i-t.com/happy-veterans-day-and-marine-scholarship-foundation/ </a:t>
            </a:r>
            <a:endParaRPr lang="en-US" sz="1000" b="1" dirty="0">
              <a:latin typeface="Bodoni MT" pitchFamily="18" charset="0"/>
              <a:ea typeface="Batang" pitchFamily="18" charset="-127"/>
            </a:endParaRPr>
          </a:p>
        </p:txBody>
      </p:sp>
      <p:pic>
        <p:nvPicPr>
          <p:cNvPr id="1026" name="Picture 2" descr="http://www.c-i-t.com/wp-content/uploads/2014/11/Veterans-Day-Thank-you-Pictures-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838200"/>
            <a:ext cx="6096000" cy="335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228600" y="685800"/>
            <a:ext cx="8686800" cy="5867400"/>
          </a:xfrm>
          <a:solidFill>
            <a:schemeClr val="bg1"/>
          </a:solidFill>
          <a:ln>
            <a:solidFill>
              <a:schemeClr val="accent5">
                <a:lumMod val="75000"/>
              </a:schemeClr>
            </a:solidFill>
          </a:ln>
        </p:spPr>
        <p:txBody>
          <a:bodyPr>
            <a:noAutofit/>
          </a:bodyPr>
          <a:lstStyle/>
          <a:p>
            <a:pPr marL="0" algn="just">
              <a:spcBef>
                <a:spcPts val="0"/>
              </a:spcBef>
              <a:spcAft>
                <a:spcPts val="0"/>
              </a:spcAft>
            </a:pPr>
            <a:r>
              <a:rPr lang="en-US" sz="1250" dirty="0" smtClean="0">
                <a:solidFill>
                  <a:schemeClr val="tx1"/>
                </a:solidFill>
                <a:latin typeface="Times New Roman" pitchFamily="18" charset="0"/>
                <a:cs typeface="Times New Roman" pitchFamily="18" charset="0"/>
              </a:rPr>
              <a:t>Among the first celebration of </a:t>
            </a:r>
            <a:r>
              <a:rPr lang="en-US" sz="15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Thanksgiving Day </a:t>
            </a:r>
            <a:r>
              <a:rPr lang="en-US" sz="1250" dirty="0" smtClean="0">
                <a:solidFill>
                  <a:schemeClr val="tx1"/>
                </a:solidFill>
                <a:latin typeface="Times New Roman" pitchFamily="18" charset="0"/>
                <a:cs typeface="Times New Roman" pitchFamily="18" charset="0"/>
              </a:rPr>
              <a:t>was held in 1621 when the Plymouth colonists and Wampanoag Indians shared an autumn harvest feast.  It offered thanksgiving to the Almighty God for bountiful harvest</a:t>
            </a:r>
            <a:r>
              <a:rPr lang="en-US" sz="1250" dirty="0" smtClean="0">
                <a:latin typeface="Times New Roman" pitchFamily="18" charset="0"/>
                <a:cs typeface="Times New Roman" pitchFamily="18" charset="0"/>
              </a:rPr>
              <a:t>.</a:t>
            </a:r>
          </a:p>
          <a:p>
            <a:pPr marL="0"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marL="0" algn="just">
              <a:spcBef>
                <a:spcPts val="0"/>
              </a:spcBef>
              <a:spcAft>
                <a:spcPts val="0"/>
              </a:spcAft>
            </a:pPr>
            <a:r>
              <a:rPr lang="en-US" sz="1250" dirty="0" smtClean="0">
                <a:solidFill>
                  <a:schemeClr val="tx1"/>
                </a:solidFill>
                <a:latin typeface="Times New Roman" pitchFamily="18" charset="0"/>
                <a:cs typeface="Times New Roman" pitchFamily="18" charset="0"/>
              </a:rPr>
              <a:t>In September 1620 about 102 passengers aboard the Mayflower, a small ship, left Plymouth in search of a new home to freely practice their religious </a:t>
            </a:r>
            <a:r>
              <a:rPr lang="en-US" sz="1250" dirty="0" smtClean="0">
                <a:latin typeface="Times New Roman" pitchFamily="18" charset="0"/>
                <a:cs typeface="Times New Roman" pitchFamily="18" charset="0"/>
              </a:rPr>
              <a:t>faith, as well as others seeking an opportunity for prosperity and land ownership in the New World.  Their 66 days treacherous and uncomfortable journey dropped them near the tip of Cap Cod, which is far north of their destination.  A month later, the Mayflower crossed Massachusetts Bay where the Pilgrims (as they known) occupied the village at Plymouth.  With the impending first brutal winter, many remained on board the ship and suffered from outbreaks of contagious diseases which lead to about half of their death.  As they went ashore, they were greeted by Abenaki Indian and Native American speaking English who taught them to cultivate corn, extract sap from maple trees, catch fish in the rivers, and avoid poisonous plants.  In November 1621 after the Pilgrims’ first corn was harvested a celebratory feast was held with the Native American allies (colonists and Indians) and Wampanoag chief.  As part of their meals were not pies, cakes, or other desserts, rather their harvested crops, lobster, seal, swans, and deer.  </a:t>
            </a:r>
            <a:r>
              <a:rPr lang="en-US" sz="1250" dirty="0" smtClean="0">
                <a:solidFill>
                  <a:schemeClr val="tx1"/>
                </a:solidFill>
                <a:latin typeface="Times New Roman" pitchFamily="18" charset="0"/>
                <a:cs typeface="Times New Roman" pitchFamily="18" charset="0"/>
              </a:rPr>
              <a:t>What is known as Thanksgiving Day was first celebrated in Plymouth Rock, Plymouth, Massachusetts in November 1621 and then in 1623 to mark the end of the long drought that threatened their harvest and pushed Governor Bradford to call for a religious fast.  </a:t>
            </a:r>
          </a:p>
          <a:p>
            <a:pPr marL="0" algn="just">
              <a:spcBef>
                <a:spcPts val="0"/>
              </a:spcBef>
              <a:spcAft>
                <a:spcPts val="0"/>
              </a:spcAft>
            </a:pPr>
            <a:endParaRPr lang="en-US" sz="500" dirty="0">
              <a:latin typeface="Times New Roman" pitchFamily="18" charset="0"/>
              <a:cs typeface="Times New Roman" pitchFamily="18" charset="0"/>
            </a:endParaRPr>
          </a:p>
          <a:p>
            <a:pPr marL="0" algn="just">
              <a:spcBef>
                <a:spcPts val="0"/>
              </a:spcBef>
              <a:spcAft>
                <a:spcPts val="0"/>
              </a:spcAft>
            </a:pPr>
            <a:r>
              <a:rPr lang="en-US" sz="1250" dirty="0" smtClean="0">
                <a:solidFill>
                  <a:schemeClr val="tx1"/>
                </a:solidFill>
                <a:latin typeface="Times New Roman" pitchFamily="18" charset="0"/>
                <a:cs typeface="Times New Roman" pitchFamily="18" charset="0"/>
              </a:rPr>
              <a:t>It was in 1789 that President George Washington issued the first Thanksgiving proclamation.  Its </a:t>
            </a:r>
            <a:r>
              <a:rPr lang="en-US" sz="1250" dirty="0" smtClean="0">
                <a:latin typeface="Times New Roman" pitchFamily="18" charset="0"/>
                <a:cs typeface="Times New Roman" pitchFamily="18" charset="0"/>
              </a:rPr>
              <a:t>purpose was for all Americans to express their gratefulness to the country’s war of independence and the successful ratification of the US Constitution.  Both Presidents John Adams and James Madison designated days of thanks during their tenure.  In 1817 New York became the first of several states to officially adopt an annual Thanksgiving holiday.  Ten years later in 1827, Sarah Josepha Hale (an author, noted magazine editor, prolific writer) launched a campaign to establish Thanksgiving as a national holiday.  Taking heed in 1863 at the height oft the Civil War President Abraham Lincoln in a proclamation asked all Americans to ask God to “commend to his tender care all those who have become widows, orphans, mourners or sufferers in the lamentable civil strife” and to “heal the wound of the nation.”  He scheduled Thanksgiving for the final Thursday in November and it was celebrated as such until 1939 when President Franklin D. Roosevelt moved the holiday up a week in an attempt to spur retail sales during the Great Depression.  Opposed by many in 1941 he reluctantly signed a bill making Thanksgiving the fourth Thursday in November.</a:t>
            </a:r>
          </a:p>
          <a:p>
            <a:pPr marL="0" algn="just">
              <a:spcBef>
                <a:spcPts val="0"/>
              </a:spcBef>
              <a:spcAft>
                <a:spcPts val="0"/>
              </a:spcAft>
            </a:pPr>
            <a:endParaRPr lang="en-US" sz="500" dirty="0" smtClean="0">
              <a:solidFill>
                <a:schemeClr val="tx1"/>
              </a:solidFill>
              <a:latin typeface="Times New Roman" pitchFamily="18" charset="0"/>
              <a:cs typeface="Times New Roman" pitchFamily="18" charset="0"/>
            </a:endParaRPr>
          </a:p>
          <a:p>
            <a:pPr marL="0" algn="just">
              <a:spcBef>
                <a:spcPts val="0"/>
              </a:spcBef>
              <a:spcAft>
                <a:spcPts val="0"/>
              </a:spcAft>
            </a:pPr>
            <a:r>
              <a:rPr lang="en-US" sz="1250" dirty="0" smtClean="0">
                <a:latin typeface="Times New Roman" pitchFamily="18" charset="0"/>
                <a:cs typeface="Times New Roman" pitchFamily="18" charset="0"/>
              </a:rPr>
              <a:t>The traditional of </a:t>
            </a:r>
            <a:r>
              <a:rPr lang="en-US" sz="1250" dirty="0" smtClean="0">
                <a:solidFill>
                  <a:schemeClr val="tx1"/>
                </a:solidFill>
                <a:latin typeface="Times New Roman" pitchFamily="18" charset="0"/>
                <a:cs typeface="Times New Roman" pitchFamily="18" charset="0"/>
              </a:rPr>
              <a:t>Thanksgiving Day, which will be celebrated on the fourth Thursday of November (</a:t>
            </a:r>
            <a:r>
              <a:rPr lang="en-US" sz="1250" i="1" dirty="0" smtClean="0">
                <a:solidFill>
                  <a:schemeClr val="tx1"/>
                </a:solidFill>
                <a:latin typeface="Times New Roman" pitchFamily="18" charset="0"/>
                <a:cs typeface="Times New Roman" pitchFamily="18" charset="0"/>
              </a:rPr>
              <a:t>November 25</a:t>
            </a:r>
            <a:r>
              <a:rPr lang="en-US" sz="1250" i="1" baseline="30000" dirty="0" smtClean="0">
                <a:solidFill>
                  <a:schemeClr val="tx1"/>
                </a:solidFill>
                <a:latin typeface="Times New Roman" pitchFamily="18" charset="0"/>
                <a:cs typeface="Times New Roman" pitchFamily="18" charset="0"/>
              </a:rPr>
              <a:t>th</a:t>
            </a:r>
            <a:r>
              <a:rPr lang="en-US" sz="1250" dirty="0" smtClean="0">
                <a:solidFill>
                  <a:schemeClr val="tx1"/>
                </a:solidFill>
                <a:latin typeface="Times New Roman" pitchFamily="18" charset="0"/>
                <a:cs typeface="Times New Roman" pitchFamily="18" charset="0"/>
              </a:rPr>
              <a:t>), is a day where family and friends gather together to give thanks for what they have and for the many blessings they have received throughout the year. In the US Virgin Islands, this day is used as an opportunity to assist the less fortunate of our community by sharing care baskets and a meal with them.  Family and friends also gather together with big meals in celebration.  In addition, many churches hold church services as means of giving thanks to the Almighty for His countless blessings.</a:t>
            </a:r>
          </a:p>
        </p:txBody>
      </p:sp>
      <p:sp>
        <p:nvSpPr>
          <p:cNvPr id="7" name="Title 1"/>
          <p:cNvSpPr txBox="1">
            <a:spLocks/>
          </p:cNvSpPr>
          <p:nvPr/>
        </p:nvSpPr>
        <p:spPr>
          <a:xfrm>
            <a:off x="1828800" y="76200"/>
            <a:ext cx="5715000" cy="631825"/>
          </a:xfrm>
          <a:prstGeom prst="rect">
            <a:avLst/>
          </a:prstGeom>
        </p:spPr>
        <p:txBody>
          <a:bodyPr vert="horz" anchor="t">
            <a:normAutofit/>
          </a:bodyPr>
          <a:lstStyle/>
          <a:p>
            <a:pPr lvl="0" algn="ctr">
              <a:spcBef>
                <a:spcPct val="0"/>
              </a:spcBef>
              <a:defRPr/>
            </a:pPr>
            <a:r>
              <a:rPr lang="en-US" sz="3500" b="1" dirty="0" smtClean="0">
                <a:solidFill>
                  <a:schemeClr val="accent4"/>
                </a:solidFill>
                <a:effectLst>
                  <a:outerShdw blurRad="38100" dist="38100" dir="2700000" algn="tl">
                    <a:srgbClr val="000000">
                      <a:alpha val="43137"/>
                    </a:srgbClr>
                  </a:outerShdw>
                </a:effectLst>
                <a:latin typeface="Curlz MT" panose="04040404050702020202" pitchFamily="82" charset="0"/>
                <a:cs typeface="Times New Roman" pitchFamily="18" charset="0"/>
              </a:rPr>
              <a:t>Thanksgiving Day</a:t>
            </a:r>
            <a:endParaRPr lang="en-US" sz="3500" b="1" cap="all" dirty="0">
              <a:solidFill>
                <a:schemeClr val="accent4"/>
              </a:solidFill>
              <a:effectLst>
                <a:outerShdw blurRad="38100" dist="38100" dir="2700000" algn="tl">
                  <a:srgbClr val="000000">
                    <a:alpha val="43137"/>
                  </a:srgbClr>
                </a:outerShdw>
              </a:effectLst>
              <a:latin typeface="Curlz MT" panose="04040404050702020202" pitchFamily="82" charset="0"/>
              <a:cs typeface="Times New Roman" pitchFamily="18" charset="0"/>
            </a:endParaRPr>
          </a:p>
        </p:txBody>
      </p:sp>
    </p:spTree>
    <p:extLst>
      <p:ext uri="{BB962C8B-B14F-4D97-AF65-F5344CB8AC3E}">
        <p14:creationId xmlns:p14="http://schemas.microsoft.com/office/powerpoint/2010/main" val="3441200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9720" y="6019800"/>
            <a:ext cx="8305800" cy="646331"/>
          </a:xfrm>
          <a:prstGeom prst="rect">
            <a:avLst/>
          </a:prstGeom>
          <a:solidFill>
            <a:schemeClr val="bg1"/>
          </a:solidFill>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t>
            </a:r>
            <a:r>
              <a:rPr lang="en-US" sz="1200" b="1" dirty="0">
                <a:latin typeface="Bodoni MT" pitchFamily="18" charset="0"/>
                <a:ea typeface="Batang" pitchFamily="18" charset="-127"/>
                <a:hlinkClick r:id="rId2"/>
              </a:rPr>
              <a:t>http://</a:t>
            </a:r>
            <a:r>
              <a:rPr lang="en-US" sz="1200" b="1" dirty="0" smtClean="0">
                <a:latin typeface="Bodoni MT" pitchFamily="18" charset="0"/>
                <a:ea typeface="Batang" pitchFamily="18" charset="-127"/>
                <a:hlinkClick r:id="rId2"/>
              </a:rPr>
              <a:t>www.history.com/topics/thanksgiving/history-of-thanksgiving</a:t>
            </a:r>
            <a:endParaRPr lang="en-US" sz="1200" b="1" dirty="0" smtClean="0">
              <a:latin typeface="Bodoni MT" pitchFamily="18" charset="0"/>
              <a:ea typeface="Batang" pitchFamily="18" charset="-127"/>
            </a:endParaRPr>
          </a:p>
          <a:p>
            <a:r>
              <a:rPr lang="en-US" sz="1200" b="1" dirty="0" smtClean="0">
                <a:latin typeface="Bodoni MT" pitchFamily="18" charset="0"/>
                <a:ea typeface="Batang" pitchFamily="18" charset="-127"/>
              </a:rPr>
              <a:t>Pictures: </a:t>
            </a:r>
            <a:r>
              <a:rPr lang="en-US" sz="1200" b="1" dirty="0">
                <a:latin typeface="Bodoni MT" pitchFamily="18" charset="0"/>
                <a:ea typeface="Batang" pitchFamily="18" charset="-127"/>
              </a:rPr>
              <a:t>https://www.askideas.com/happy-thanksgiving-day-2016-picture/</a:t>
            </a:r>
          </a:p>
        </p:txBody>
      </p:sp>
      <p:sp>
        <p:nvSpPr>
          <p:cNvPr id="11" name="Rectangle 10"/>
          <p:cNvSpPr/>
          <p:nvPr/>
        </p:nvSpPr>
        <p:spPr>
          <a:xfrm>
            <a:off x="304800" y="4775537"/>
            <a:ext cx="8300720" cy="1015663"/>
          </a:xfrm>
          <a:prstGeom prst="rect">
            <a:avLst/>
          </a:prstGeom>
          <a:solidFill>
            <a:schemeClr val="bg1"/>
          </a:solidFill>
        </p:spPr>
        <p:txBody>
          <a:bodyPr wrap="square">
            <a:spAutoFit/>
          </a:bodyPr>
          <a:lstStyle/>
          <a:p>
            <a:r>
              <a:rPr lang="en-US" sz="1200" b="1" u="sng" dirty="0" smtClean="0">
                <a:latin typeface="Baskerville Old Face" pitchFamily="18" charset="0"/>
              </a:rPr>
              <a:t>Suggested Family and Classroom Activities:</a:t>
            </a:r>
            <a:br>
              <a:rPr lang="en-US" sz="1200" b="1" u="sng" dirty="0" smtClean="0">
                <a:latin typeface="Baskerville Old Face" pitchFamily="18" charset="0"/>
              </a:rPr>
            </a:br>
            <a:r>
              <a:rPr lang="en-US" sz="1200" b="1" dirty="0" smtClean="0">
                <a:latin typeface="Baskerville Old Face" pitchFamily="18" charset="0"/>
              </a:rPr>
              <a:t>Research the origin of Thanksgiving Day and share what you learn with your family and friends</a:t>
            </a:r>
          </a:p>
          <a:p>
            <a:r>
              <a:rPr lang="en-US" sz="1200" b="1" dirty="0" smtClean="0">
                <a:latin typeface="Baskerville Old Face" pitchFamily="18" charset="0"/>
              </a:rPr>
              <a:t>Participate in Thanksgiving Day celebration, such as church service and/or feeding the less fortunate project</a:t>
            </a:r>
            <a:br>
              <a:rPr lang="en-US" sz="1200" b="1" dirty="0" smtClean="0">
                <a:latin typeface="Baskerville Old Face" pitchFamily="18" charset="0"/>
              </a:rPr>
            </a:br>
            <a:r>
              <a:rPr lang="en-US" sz="1200" b="1" dirty="0" smtClean="0">
                <a:latin typeface="Baskerville Old Face" pitchFamily="18" charset="0"/>
              </a:rPr>
              <a:t>Organize a drive to assist the less fortunate and elder of our community (for example, a can drive, clothing and/or toiletry collection)</a:t>
            </a:r>
          </a:p>
          <a:p>
            <a:r>
              <a:rPr lang="en-US" sz="1200" b="1" dirty="0" smtClean="0">
                <a:latin typeface="Baskerville Old Face" pitchFamily="18" charset="0"/>
              </a:rPr>
              <a:t>Prepare and deliver care packages for the less fortunate in your neighborhood, school, and/or an elderly </a:t>
            </a:r>
            <a:endParaRPr lang="en-US" sz="1200" b="1" dirty="0">
              <a:latin typeface="Baskerville Old Face" pitchFamily="18" charset="0"/>
            </a:endParaRPr>
          </a:p>
        </p:txBody>
      </p:sp>
      <p:pic>
        <p:nvPicPr>
          <p:cNvPr id="1026" name="Picture 2" descr="https://www.askideas.com/media/65/Happy-Thanksgiving-Day-2016-Pi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457200"/>
            <a:ext cx="6096000"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5064</TotalTime>
  <Words>2282</Words>
  <Application>Microsoft Office PowerPoint</Application>
  <PresentationFormat>On-screen Show (4:3)</PresentationFormat>
  <Paragraphs>129</Paragraphs>
  <Slides>10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vt:i4>
      </vt:variant>
    </vt:vector>
  </HeadingPairs>
  <TitlesOfParts>
    <vt:vector size="23" baseType="lpstr">
      <vt:lpstr>Batang</vt:lpstr>
      <vt:lpstr>Aharoni</vt:lpstr>
      <vt:lpstr>Algerian</vt:lpstr>
      <vt:lpstr>Aparajita</vt:lpstr>
      <vt:lpstr>Arial</vt:lpstr>
      <vt:lpstr>Baskerville Old Face</vt:lpstr>
      <vt:lpstr>Bodoni MT</vt:lpstr>
      <vt:lpstr>Curlz MT</vt:lpstr>
      <vt:lpstr>Edwardian Script ITC</vt:lpstr>
      <vt:lpstr>Garamond</vt:lpstr>
      <vt:lpstr>Times New Roman</vt:lpstr>
      <vt:lpstr>Wingdings 2</vt:lpstr>
      <vt:lpstr>Organic</vt:lpstr>
      <vt:lpstr>PowerPoint Presentation</vt:lpstr>
      <vt:lpstr>D. Hamilton Jackson Day</vt:lpstr>
      <vt:lpstr>PowerPoint Presentation</vt:lpstr>
      <vt:lpstr>General Election Day</vt:lpstr>
      <vt:lpstr>PowerPoint Presentation</vt:lpstr>
      <vt:lpstr>PowerPoint Presentation</vt:lpstr>
      <vt:lpstr>PowerPoint Presentation</vt:lpstr>
      <vt:lpstr>PowerPoint Presentation</vt:lpstr>
      <vt:lpstr>PowerPoint Presentation</vt:lpstr>
      <vt:lpstr>To receive monthly complimentary electronic  holiday / celebration recognitions,  kindly contact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683</cp:revision>
  <dcterms:created xsi:type="dcterms:W3CDTF">2012-09-12T18:02:31Z</dcterms:created>
  <dcterms:modified xsi:type="dcterms:W3CDTF">2016-10-27T12:37:47Z</dcterms:modified>
</cp:coreProperties>
</file>