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sldIdLst>
    <p:sldId id="256" r:id="rId2"/>
    <p:sldId id="326" r:id="rId3"/>
    <p:sldId id="327" r:id="rId4"/>
    <p:sldId id="262"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295" r:id="rId35"/>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86" d="100"/>
          <a:sy n="86" d="100"/>
        </p:scale>
        <p:origin x="2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549848C6-9051-4EBD-8CA1-2E9A9B69C903}" type="datetimeFigureOut">
              <a:rPr lang="en-US" smtClean="0"/>
              <a:pPr/>
              <a:t>11/2/2017</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EE6A956C-A275-4439-819F-0A1591A37C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6E3EE0AD-ABCB-4343-B192-F7C762E0E0F9}" type="datetimeFigureOut">
              <a:rPr lang="en-US" smtClean="0"/>
              <a:pPr/>
              <a:t>11/2/2017</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73FFCBD-B7BB-4791-AB14-CB40D84193B6}"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3EE0AD-ABCB-4343-B192-F7C762E0E0F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3EE0AD-ABCB-4343-B192-F7C762E0E0F9}"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3EE0AD-ABCB-4343-B192-F7C762E0E0F9}"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6E3EE0AD-ABCB-4343-B192-F7C762E0E0F9}"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FFCBD-B7BB-4791-AB14-CB40D84193B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E3EE0AD-ABCB-4343-B192-F7C762E0E0F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E3EE0AD-ABCB-4343-B192-F7C762E0E0F9}" type="datetimeFigureOut">
              <a:rPr lang="en-US" smtClean="0"/>
              <a:pPr/>
              <a:t>11/2/2017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73FFCBD-B7BB-4791-AB14-CB40D84193B6}"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edge/>
    <p:sndAc>
      <p:stSnd>
        <p:snd r:embed="rId13" name="wind.wav"/>
      </p:stSnd>
    </p:sndAc>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vote&amp;source=images&amp;cd=&amp;cad=rja&amp;docid=8cSinVl75OfvxM&amp;tbnid=R3qluyFpC2LJyM:&amp;ved=0CAUQjRw&amp;url=http://politicker.com/2012/10/nyc-to-help-the-homeless-vote/&amp;ei=5W0XUrHPCY_y8ATjpIHoCQ&amp;psig=AFQjCNFTHG9pVQcEBXPA5MQLQ79BzFKIZg&amp;ust=1377353559201678"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Morris%20Fidanque%20deCastro&amp;source=images&amp;cd=&amp;cad=rja&amp;docid=Q9vAKBIbtjMm2M&amp;tbnid=3zCgLAahSuMyXM:&amp;ved=0CAUQjRw&amp;url=http://www.zeably.com/Morris_Fidanque_de_Castro&amp;ei=Y3AXUvyWGovQ9gTm_IH4AQ&amp;bvm=bv.51156542,d.eWU&amp;psig=AFQjCNEom-7QAcTfZo4EjbeVjIXI-tBrSA&amp;ust=137735420594187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country%20school%20bus%20in%20st.%20thomas%20usvi&amp;source=images&amp;cd=&amp;cad=rja&amp;docid=yaimqOz7YP_iBM&amp;tbnid=-7p5-sWU5yuh_M:&amp;ved=0CAUQjRw&amp;url=http://www.camden.k12.ga.us/&amp;ei=PXEXUselCJT49gTD6YGACw&amp;psig=AFQjCNHHBvy0R4Z8vHRmipYBDAcjGUkLvA&amp;ust=137735441837567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Moordale%20Bryan&amp;source=images&amp;cd=&amp;cad=rja&amp;docid=1sqIzZFFWxWVVM&amp;tbnid=wLvzi2fP07GGTM:&amp;ved=0CAUQjRw&amp;url=https://plus.google.com/115051374532248381588&amp;ei=xHEXUp6aIISg9QT2jIGIBQ&amp;psig=AFQjCNFidQ4UyqGs-7dD4c4UBaf-uiwtJw&amp;ust=1377354560767694"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Leeward%20Islands%20governor%20William%20Stapleton&amp;source=images&amp;cd=&amp;cad=rja&amp;docid=A8LK5xV31CkJeM&amp;tbnid=xCAiT-d7HpEehM:&amp;ved=0CAUQjRw&amp;url=http://www.britishempire.co.uk/maproom/leewardislands/leewardislandsadmin.htm&amp;ei=83UXUrSpN4TO9ATXh4HwDA&amp;psig=AFQjCNGlr9WB_f5gK3n4jSAQqGzd8VTiVQ&amp;ust=137735561964149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M7f_ErRotqWOM&amp;tbnid=D0ZYTcgrFluIeM:&amp;ved=0CAUQjRw&amp;url=http://www.stcroixthisweek.com/featured-articles/celebrating-our-historic-architecture.html&amp;ei=U74XUrbQK4W29gT9uYHIAg&amp;psig=AFQjCNHPO0-C8XGvSH0VUksdvmUvN0xxlw&amp;ust=1377374143013772"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hyperlink" Target="http://www.google.com/url?sa=i&amp;rct=j&amp;q=&amp;esrc=s&amp;frm=1&amp;source=images&amp;cd=&amp;cad=rja&amp;docid=lOn01XaCpQSyuM&amp;tbnid=OpVqS1-3tEG6KM:&amp;ved=0CAUQjRw&amp;url=http://www.hotelplanner.com/Hotels/3464-NEAR-Christiansted-Henry-E-Rohlsen-Airport-STX&amp;ei=b74XUqvwE5PU9QTajIGgAg&amp;psig=AFQjCNHPO0-C8XGvSH0VUksdvmUvN0xxlw&amp;ust=1377374143013772"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TmWFjEQne4i0M&amp;tbnid=nFM3HFoZWGaoMM:&amp;ved=0CAUQjRw&amp;url=http://www.123rf.com/photo_8940743_leaving-red-hook-harbor-on-the-island-of-st-thomas-in-the-caribbean.html&amp;ei=lL8XUsqgCY6G9gTTt4GIBQ&amp;psig=AFQjCNFZXZLbIzdHvlfvAxWuOby0qleSTw&amp;ust=1377374465412637"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hyperlink" Target="http://www.webpac.uvi.edu/imls/pi-uvi/historical_notes_on-schoolds.pdf"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hyperlink" Target="http://www.google.com/url?sa=i&amp;rct=j&amp;q=&amp;esrc=s&amp;frm=1&amp;source=images&amp;cd=&amp;cad=rja&amp;docid=0yP-j8qaWRW_IM&amp;tbnid=h5P6UNjLxqlioM:&amp;ved=0CAUQjRw&amp;url=http://en.wikipedia.org/wiki/Wayne_N._Aspinall&amp;ei=jL0XUp30NZD88QT96IC4Bg&amp;bvm=bv.51156542,d.eWU&amp;psig=AFQjCNF4r248j-lPikiKIedllt1K1YC7vQ&amp;ust=137737395863481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3.bp.blogspot.com/_a2Z4d5bqq3o/TD3ndxWQPCI/AAAAAAAACAM/K0-kgBBts1U/s1600/IMG_0098.JPG"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bQYIkkAsDeZoM&amp;tbnid=WyOWXt7Ii8eZcM:&amp;ved=0CAUQjRw&amp;url=http://pophaydn.wordpress.com/2011/09/18/blackbeard-the-pirate/&amp;ei=F7wXUsrpLYjO9ATC8YGwCA&amp;psig=AFQjCNGXzeil2Ir6qwfiXLO8G-sj_DqREQ&amp;ust=1377373585005127"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x9ZodX5BAJuRM&amp;tbnid=1F0z-MHtSjdtfM:&amp;ved=0CAUQjRw&amp;url=http://www.mcny.org/glorydays/inning-1/chart/&amp;ei=O7sXUqjhKoq09QTsr4HoBg&amp;psig=AFQjCNHUlzNTEYx2qq14RQsNT_Ri3BV40w&amp;ust=1377373368384754"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webpac.uvi.edu/imls/pi-uvi/historical_notes_on-schoolds.pdf"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hyperlink" Target="http://www.google.com/url?sa=i&amp;rct=j&amp;q=&amp;esrc=s&amp;frm=1&amp;source=images&amp;cd=&amp;cad=rja&amp;docid=iD1sLmA0pzgiHM&amp;tbnid=XufS__nhjrf6TM:&amp;ved=0CAUQjRw&amp;url=http://virginislandsdailynews.com/news/parents-petition-to-keep-marcelli-open-1.1185039&amp;ei=eLYXUvG1E4mA9gTTw4HQDA&amp;psig=AFQjCNFYNek2KBmIr8ahwQtX4RWYgpTjvQ&amp;ust=1377372148117282"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caribbeannewsnow.com/caribnet/usvi/usvi.php?news"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hyperlink" Target="http://www.google.com/url?sa=i&amp;rct=j&amp;q=&amp;esrc=s&amp;frm=1&amp;source=images&amp;cd=&amp;cad=rja&amp;docid=_nss92jXuaUC_M&amp;tbnid=Pl1stnbt1_ny_M:&amp;ved=0CAUQjRw&amp;url=http://cruisediva.com/Oceania%20Regatta%20in%20Europe.htm&amp;ei=KrMXUrvEH4eI9ASF9oDABg&amp;psig=AFQjCNFd05QJSv1_-YNNCJ1h5M_1jSP8Jw&amp;ust=137737130091714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2hDGGpzdXKTdcM&amp;tbnid=RrlE1nFPJWNXQM:&amp;ved=0CAUQjRw&amp;url=https://www.boundless.com/u-s-history/slavery-and-reform-1820-1840/anti-slavery-resistance-movements/nat-turner-s-rebellion/&amp;ei=GLIXUsjnCojq8wSA4oDIBQ&amp;psig=AFQjCNFTlr2rB9kP48x9Sih0X-B-VGo4-A&amp;ust=1377370984121020"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hyperlink" Target="//commons.wikimedia.org/wiki/File:MartinEdwardTrench.jpg"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hyperlink" Target="mailto:vbryson@vide.vi"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mailto:shart@stj.k12.vi" TargetMode="External"/><Relationship Id="rId5" Type="http://schemas.openxmlformats.org/officeDocument/2006/relationships/hyperlink" Target="mailto:yohance.henley@vide.vi" TargetMode="External"/><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college+of+the+virgin+islands&amp;source=images&amp;cd=&amp;cad=rja&amp;docid=z--Vux0lybqPyM&amp;tbnid=1F-bJX5J0w_jPM:&amp;ved=0CAUQjRw&amp;url=http://www.uvi.edu/sites/uvi/pages/About_UVI-History.aspx?s=VI&amp;ei=OmQXUuz0IITQ8wTRkIHYDw&amp;bvm=bv.51156542,d.eWU&amp;psig=AFQjCNFgOX9peruyIcV5DOi5dRhFU5c9Jg&amp;ust=137735102316557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second%20Danish%20East%20India%20Company&amp;source=images&amp;cd=&amp;cad=rja&amp;docid=770Xg8zJQqJ3VM&amp;tbnid=Hi8W1XXP3YChtM:&amp;ved=0CAUQjRw&amp;url=http://en.wikipedia.org/wiki/Dutch_East_India_Company&amp;ei=_WQXUr_9B43o8QTgwYHAAQ&amp;bvm=bv.51156542,d.eWU&amp;psig=AFQjCNGR6riQZ6TixSbyXOrOAWgdTlaaog&amp;ust=1377351282737723"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vi%20legislature%20in%20the%20usvi&amp;source=images&amp;cd=&amp;docid=Bww-TnL_Ti8EkM&amp;tbnid=kTA0UGVdhK1FkM:&amp;ved=0CAUQjRw&amp;url=https://www.facebook.com/pages/30th-Legislature-of-the-US-Virgin-Islands/491542220884405&amp;ei=_mYXUovYCIuE9QTh4oDQBQ&amp;psig=AFQjCNE4ESqtkfPcyge1NvbFYnk_xfY4rA&amp;ust=1377351764492261"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national+selective+service&amp;source=images&amp;cd=&amp;cad=rja&amp;docid=eJg8NHbIUfFilM&amp;tbnid=S92oh-csgduErM:&amp;ved=0CAUQjRw&amp;url=http://www.sss.gov/sssyou/sssyou.htm&amp;ei=PmkXUta0MoXQ8QTfgYGICQ&amp;bvm=bv.51156542,d.eWU&amp;psig=AFQjCNFSycpLoNIRXZcCgiHxo1xv2_v6yA&amp;ust=1377352352828478"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president%20barack%20obama&amp;source=images&amp;cd=&amp;cad=rja&amp;docid=pfOMZJEg2eRgUM&amp;tbnid=dQiMbriyYKAgdM:&amp;ved=0CAUQjRw&amp;url=http://www.hdwpapers.com/us_president_barack_obama_wallpaper-wallpapers.html&amp;ei=xGkXUujqEIbE9gTbqYHoDQ&amp;bvm=bv.51156542,d.eWU&amp;psig=AFQjCNHjzrOjA_GDRrFr-hy1O8w9IagCWw&amp;ust=1377352492061009"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pic>
        <p:nvPicPr>
          <p:cNvPr id="24577" name="Picture 1" descr="armour_usvi-flag[1]"/>
          <p:cNvPicPr>
            <a:picLocks noChangeAspect="1" noChangeArrowheads="1" noCrop="1"/>
          </p:cNvPicPr>
          <p:nvPr/>
        </p:nvPicPr>
        <p:blipFill>
          <a:blip r:embed="rId4" cstate="print"/>
          <a:srcRect/>
          <a:stretch>
            <a:fillRect/>
          </a:stretch>
        </p:blipFill>
        <p:spPr bwMode="auto">
          <a:xfrm>
            <a:off x="1143000" y="1524000"/>
            <a:ext cx="1447800" cy="1295400"/>
          </a:xfrm>
          <a:prstGeom prst="rect">
            <a:avLst/>
          </a:prstGeom>
          <a:ln>
            <a:noFill/>
          </a:ln>
          <a:effectLst>
            <a:outerShdw blurRad="292100" dist="139700" dir="2700000" algn="tl" rotWithShape="0">
              <a:srgbClr val="333333">
                <a:alpha val="65000"/>
              </a:srgbClr>
            </a:outerShdw>
          </a:effectLst>
        </p:spPr>
      </p:pic>
      <p:pic>
        <p:nvPicPr>
          <p:cNvPr id="24578" name="Picture 2" descr="us-flag[1]"/>
          <p:cNvPicPr>
            <a:picLocks noChangeAspect="1" noChangeArrowheads="1"/>
          </p:cNvPicPr>
          <p:nvPr/>
        </p:nvPicPr>
        <p:blipFill>
          <a:blip r:embed="rId5" cstate="print"/>
          <a:srcRect/>
          <a:stretch>
            <a:fillRect/>
          </a:stretch>
        </p:blipFill>
        <p:spPr bwMode="auto">
          <a:xfrm>
            <a:off x="1143000" y="152400"/>
            <a:ext cx="1499937" cy="1295400"/>
          </a:xfrm>
          <a:prstGeom prst="rect">
            <a:avLst/>
          </a:prstGeom>
          <a:ln>
            <a:noFill/>
          </a:ln>
          <a:effectLst>
            <a:outerShdw blurRad="292100" dist="139700" dir="2700000" algn="tl" rotWithShape="0">
              <a:srgbClr val="333333">
                <a:alpha val="65000"/>
              </a:srgbClr>
            </a:outerShdw>
          </a:effectLst>
        </p:spPr>
      </p:pic>
      <p:pic>
        <p:nvPicPr>
          <p:cNvPr id="24579" name="Picture 3" descr="seal[1]"/>
          <p:cNvPicPr>
            <a:picLocks noChangeAspect="1" noChangeArrowheads="1"/>
          </p:cNvPicPr>
          <p:nvPr/>
        </p:nvPicPr>
        <p:blipFill>
          <a:blip r:embed="rId6" cstate="print"/>
          <a:srcRect/>
          <a:stretch>
            <a:fillRect/>
          </a:stretch>
        </p:blipFill>
        <p:spPr bwMode="auto">
          <a:xfrm>
            <a:off x="1143000" y="2895600"/>
            <a:ext cx="1524000" cy="1524000"/>
          </a:xfrm>
          <a:prstGeom prst="rect">
            <a:avLst/>
          </a:prstGeom>
          <a:noFill/>
          <a:ln w="9525" algn="in">
            <a:noFill/>
            <a:miter lim="800000"/>
            <a:headEnd/>
            <a:tailEnd/>
          </a:ln>
          <a:effectLst/>
        </p:spPr>
      </p:pic>
      <p:sp>
        <p:nvSpPr>
          <p:cNvPr id="9" name="Title 1"/>
          <p:cNvSpPr txBox="1">
            <a:spLocks/>
          </p:cNvSpPr>
          <p:nvPr/>
        </p:nvSpPr>
        <p:spPr>
          <a:xfrm>
            <a:off x="3200400" y="4267200"/>
            <a:ext cx="5486400" cy="1371600"/>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vert="horz" anchor="t">
            <a:normAutofit/>
          </a:bodyPr>
          <a:lstStyle/>
          <a:p>
            <a:pPr algn="ctr">
              <a:spcBef>
                <a:spcPct val="0"/>
              </a:spcBef>
              <a:defRPr/>
            </a:pPr>
            <a:r>
              <a:rPr lang="en-US" sz="2000" b="1" dirty="0" smtClean="0">
                <a:ln w="18000">
                  <a:solidFill>
                    <a:schemeClr val="accent2">
                      <a:lumMod val="75000"/>
                    </a:schemeClr>
                  </a:solidFill>
                  <a:prstDash val="solid"/>
                  <a:miter lim="800000"/>
                </a:ln>
                <a:solidFill>
                  <a:schemeClr val="accent5"/>
                </a:solidFill>
                <a:effectLst>
                  <a:outerShdw blurRad="38100" dist="38100" dir="2700000" algn="tl">
                    <a:srgbClr val="000000">
                      <a:alpha val="43137"/>
                    </a:srgbClr>
                  </a:outerShdw>
                </a:effectLst>
              </a:rPr>
              <a:t>DEPARTMENT OF EDUCATION</a:t>
            </a:r>
          </a:p>
          <a:p>
            <a:pPr algn="ctr">
              <a:spcBef>
                <a:spcPct val="0"/>
              </a:spcBef>
              <a:defRPr/>
            </a:pPr>
            <a:endParaRPr lang="en-US" sz="2000" b="1" dirty="0" smtClean="0">
              <a:ln w="18000">
                <a:solidFill>
                  <a:schemeClr val="accent2">
                    <a:lumMod val="75000"/>
                  </a:schemeClr>
                </a:solidFill>
                <a:prstDash val="solid"/>
                <a:miter lim="800000"/>
              </a:ln>
              <a:solidFill>
                <a:schemeClr val="accent5"/>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smtClean="0">
                <a:ln w="18000">
                  <a:solidFill>
                    <a:schemeClr val="accent2">
                      <a:lumMod val="75000"/>
                    </a:schemeClr>
                  </a:solidFill>
                  <a:prstDash val="solid"/>
                  <a:miter lim="800000"/>
                </a:ln>
                <a:solidFill>
                  <a:schemeClr val="accent5"/>
                </a:solidFill>
                <a:effectLst>
                  <a:outerShdw blurRad="38100" dist="38100" dir="2700000" algn="tl">
                    <a:srgbClr val="000000">
                      <a:alpha val="43137"/>
                    </a:srgbClr>
                  </a:outerShdw>
                </a:effectLst>
              </a:rPr>
              <a:t>DIVISION OF VIRGIN ISLANDS CULTURAL EDUCATION</a:t>
            </a:r>
          </a:p>
        </p:txBody>
      </p:sp>
      <p:pic>
        <p:nvPicPr>
          <p:cNvPr id="8" name="Picture 2"/>
          <p:cNvPicPr>
            <a:picLocks noChangeAspect="1" noChangeArrowheads="1"/>
          </p:cNvPicPr>
          <p:nvPr/>
        </p:nvPicPr>
        <p:blipFill>
          <a:blip r:embed="rId7" cstate="print"/>
          <a:srcRect/>
          <a:stretch>
            <a:fillRect/>
          </a:stretch>
        </p:blipFill>
        <p:spPr bwMode="auto">
          <a:xfrm>
            <a:off x="1143000" y="5181600"/>
            <a:ext cx="1524000" cy="1147232"/>
          </a:xfrm>
          <a:prstGeom prst="rect">
            <a:avLst/>
          </a:prstGeom>
          <a:noFill/>
          <a:ln w="9525" algn="in">
            <a:noFill/>
            <a:miter lim="800000"/>
            <a:headEnd/>
            <a:tailEnd/>
          </a:ln>
          <a:effectLst/>
        </p:spPr>
      </p:pic>
      <p:sp>
        <p:nvSpPr>
          <p:cNvPr id="10" name="Text Box 2"/>
          <p:cNvSpPr txBox="1">
            <a:spLocks noChangeArrowheads="1"/>
          </p:cNvSpPr>
          <p:nvPr/>
        </p:nvSpPr>
        <p:spPr bwMode="auto">
          <a:xfrm>
            <a:off x="990600" y="6248400"/>
            <a:ext cx="1885950" cy="400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Times New Roman" pitchFamily="18" charset="0"/>
                <a:cs typeface="Arial" pitchFamily="34" charset="0"/>
              </a:rPr>
              <a:t>Building Our Future Through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Times New Roman" pitchFamily="18" charset="0"/>
                <a:cs typeface="Arial" pitchFamily="34" charset="0"/>
              </a:rPr>
              <a:t>Education, History and Culture!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itle 1"/>
          <p:cNvSpPr txBox="1">
            <a:spLocks/>
          </p:cNvSpPr>
          <p:nvPr/>
        </p:nvSpPr>
        <p:spPr>
          <a:xfrm>
            <a:off x="2819400" y="1066800"/>
            <a:ext cx="6096000" cy="1524000"/>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NOVEMBER</a:t>
            </a:r>
            <a:r>
              <a:rPr kumimoji="0" lang="en-U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t> </a:t>
            </a:r>
            <a:r>
              <a:rPr kumimoji="0" lang="en-U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t>2017</a:t>
            </a:r>
            <a:endParaRPr kumimoji="0" lang="en-U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t/>
            </a:r>
            <a:br>
              <a:rPr kumimoji="0" lang="en-U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br>
            <a:r>
              <a:rPr kumimoji="0" lang="en-US" sz="25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rPr>
              <a:t>HISTORICAL CULTURAL CALENDAR</a:t>
            </a:r>
            <a:endParaRPr kumimoji="0" lang="en-US" sz="2500" b="1" i="0" u="none" strike="noStrike" kern="1200" normalizeH="0" baseline="0" noProof="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000" y="4579619"/>
            <a:ext cx="2133604" cy="441961"/>
          </a:xfrm>
          <a:prstGeom prst="rect">
            <a:avLst/>
          </a:prstGeom>
        </p:spPr>
      </p:pic>
    </p:spTree>
  </p:cSld>
  <p:clrMapOvr>
    <a:masterClrMapping/>
  </p:clrMapOvr>
  <p:transition spd="slow">
    <p:wedge/>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7</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81600" cy="4493538"/>
          </a:xfrm>
          <a:prstGeom prst="rect">
            <a:avLst/>
          </a:prstGeom>
          <a:noFill/>
        </p:spPr>
        <p:txBody>
          <a:bodyPr wrap="square" rtlCol="0">
            <a:spAutoFit/>
          </a:bodyPr>
          <a:lstStyle/>
          <a:p>
            <a:pPr algn="just"/>
            <a:r>
              <a:rPr lang="en-US" sz="2600" b="1" dirty="0" smtClean="0">
                <a:latin typeface="Constantia" pitchFamily="18" charset="0"/>
              </a:rPr>
              <a:t>2000:</a:t>
            </a:r>
          </a:p>
          <a:p>
            <a:pPr algn="just"/>
            <a:r>
              <a:rPr lang="en-US" sz="2600" b="1" dirty="0" smtClean="0">
                <a:latin typeface="Constantia" pitchFamily="18" charset="0"/>
              </a:rPr>
              <a:t> The voters of the Virgin Islands voted to reduce the size of the US Virgin Islands Legislature from 15 to 9.  This referendum was to be sent to Congress petitioning an amendment to  the 1954 Revised Organic Act allowing to change the number of seats in the Virgin Islands Legislature.</a:t>
            </a:r>
            <a:endParaRPr lang="en-US" sz="26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Umbilical Cord Second Edition, Harold </a:t>
            </a:r>
            <a:r>
              <a:rPr lang="en-US" sz="1400" b="1" dirty="0" err="1" smtClean="0">
                <a:latin typeface="Baskerville Old Face" pitchFamily="18" charset="0"/>
              </a:rPr>
              <a:t>Willocks</a:t>
            </a:r>
            <a:r>
              <a:rPr lang="en-US" sz="1400" b="1" dirty="0" smtClean="0">
                <a:latin typeface="Baskerville Old Face" pitchFamily="18" charset="0"/>
              </a:rPr>
              <a:t>, page 463</a:t>
            </a:r>
          </a:p>
          <a:p>
            <a:r>
              <a:rPr lang="en-US" sz="1400" b="1" dirty="0" smtClean="0">
                <a:latin typeface="Baskerville Old Face" pitchFamily="18" charset="0"/>
              </a:rPr>
              <a:t>Picture: http://politicker.com/2012/10/nyc-to-help-the-homeless-vote/</a:t>
            </a:r>
            <a:endParaRPr lang="en-US" sz="1400" b="1" dirty="0">
              <a:latin typeface="Baskerville Old Face" pitchFamily="18" charset="0"/>
            </a:endParaRPr>
          </a:p>
        </p:txBody>
      </p:sp>
      <p:pic>
        <p:nvPicPr>
          <p:cNvPr id="25602" name="Picture 2" descr="http://nyopoliticker.files.wordpress.com/2012/10/i-voted-sticker.gif">
            <a:hlinkClick r:id="rId3"/>
          </p:cNvPr>
          <p:cNvPicPr>
            <a:picLocks noChangeAspect="1" noChangeArrowheads="1"/>
          </p:cNvPicPr>
          <p:nvPr/>
        </p:nvPicPr>
        <p:blipFill>
          <a:blip r:embed="rId4" cstate="print"/>
          <a:srcRect/>
          <a:stretch>
            <a:fillRect/>
          </a:stretch>
        </p:blipFill>
        <p:spPr bwMode="auto">
          <a:xfrm>
            <a:off x="6324600" y="1524000"/>
            <a:ext cx="25908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8</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86400" cy="3539430"/>
          </a:xfrm>
          <a:prstGeom prst="rect">
            <a:avLst/>
          </a:prstGeom>
          <a:noFill/>
        </p:spPr>
        <p:txBody>
          <a:bodyPr wrap="square" rtlCol="0">
            <a:spAutoFit/>
          </a:bodyPr>
          <a:lstStyle/>
          <a:p>
            <a:pPr algn="just"/>
            <a:r>
              <a:rPr lang="en-US" sz="2800" b="1" dirty="0" smtClean="0">
                <a:latin typeface="Constantia" pitchFamily="18" charset="0"/>
              </a:rPr>
              <a:t>2010:</a:t>
            </a:r>
          </a:p>
          <a:p>
            <a:pPr algn="just"/>
            <a:r>
              <a:rPr lang="en-US" sz="2800" b="1" dirty="0" smtClean="0">
                <a:latin typeface="Constantia" pitchFamily="18" charset="0"/>
              </a:rPr>
              <a:t>St. Thomas native artist Dixie Lee </a:t>
            </a:r>
            <a:r>
              <a:rPr lang="en-US" sz="2800" b="1" dirty="0" err="1" smtClean="0">
                <a:latin typeface="Constantia" pitchFamily="18" charset="0"/>
              </a:rPr>
              <a:t>Hedrington</a:t>
            </a:r>
            <a:r>
              <a:rPr lang="en-US" sz="2800" b="1" dirty="0" smtClean="0">
                <a:latin typeface="Constantia" pitchFamily="18" charset="0"/>
              </a:rPr>
              <a:t>-Miller showcased her artworks in “A Journey Into My World of Art”.  She took readers on a Caribbean tour in her first released book.</a:t>
            </a:r>
            <a:r>
              <a:rPr lang="en-US" sz="2800" dirty="0" smtClean="0">
                <a:latin typeface="Constantia" pitchFamily="18" charset="0"/>
              </a:rPr>
              <a:t> </a:t>
            </a:r>
            <a:endParaRPr lang="en-US" sz="28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The Virgin Islands Daily News, November 9, 2010, page 20</a:t>
            </a:r>
          </a:p>
          <a:p>
            <a:r>
              <a:rPr lang="en-US" sz="1400" b="1" dirty="0" smtClean="0">
                <a:latin typeface="Baskerville Old Face" pitchFamily="18" charset="0"/>
              </a:rPr>
              <a:t>Picture: https://caribbeanartforyou.see.me/element/1705029/</a:t>
            </a:r>
            <a:endParaRPr lang="en-US" sz="1400" b="1" dirty="0">
              <a:latin typeface="Baskerville Old Face" pitchFamily="18" charset="0"/>
            </a:endParaRPr>
          </a:p>
        </p:txBody>
      </p:sp>
      <p:pic>
        <p:nvPicPr>
          <p:cNvPr id="24580" name="Picture 4" descr="https://b2580a0441ad9b165e51-9686142c2619e2b4fc1d99e031559fc0.ssl.cf1.rackcdn.com/500194-50a6c234b8092-large.jpg"/>
          <p:cNvPicPr>
            <a:picLocks noChangeAspect="1" noChangeArrowheads="1"/>
          </p:cNvPicPr>
          <p:nvPr/>
        </p:nvPicPr>
        <p:blipFill>
          <a:blip r:embed="rId3" cstate="print"/>
          <a:srcRect t="5714" r="14915" b="5714"/>
          <a:stretch>
            <a:fillRect/>
          </a:stretch>
        </p:blipFill>
        <p:spPr bwMode="auto">
          <a:xfrm>
            <a:off x="6629400" y="1295400"/>
            <a:ext cx="2133600" cy="2559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9</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029200" cy="4093428"/>
          </a:xfrm>
          <a:prstGeom prst="rect">
            <a:avLst/>
          </a:prstGeom>
          <a:noFill/>
        </p:spPr>
        <p:txBody>
          <a:bodyPr wrap="square" rtlCol="0">
            <a:spAutoFit/>
          </a:bodyPr>
          <a:lstStyle/>
          <a:p>
            <a:pPr algn="just"/>
            <a:r>
              <a:rPr lang="en-US" sz="2600" b="1" dirty="0" smtClean="0">
                <a:latin typeface="Constantia" pitchFamily="18" charset="0"/>
              </a:rPr>
              <a:t>1949:</a:t>
            </a:r>
          </a:p>
          <a:p>
            <a:pPr algn="just"/>
            <a:r>
              <a:rPr lang="en-US" sz="2600" b="1" dirty="0" smtClean="0">
                <a:latin typeface="Constantia" pitchFamily="18" charset="0"/>
              </a:rPr>
              <a:t>Governor Morris </a:t>
            </a:r>
            <a:r>
              <a:rPr lang="en-US" sz="2600" b="1" dirty="0" err="1" smtClean="0">
                <a:latin typeface="Constantia" pitchFamily="18" charset="0"/>
              </a:rPr>
              <a:t>Fidanque</a:t>
            </a:r>
            <a:r>
              <a:rPr lang="en-US" sz="2600" b="1" dirty="0" smtClean="0">
                <a:latin typeface="Constantia" pitchFamily="18" charset="0"/>
              </a:rPr>
              <a:t> </a:t>
            </a:r>
            <a:r>
              <a:rPr lang="en-US" sz="2600" b="1" dirty="0" err="1" smtClean="0">
                <a:latin typeface="Constantia" pitchFamily="18" charset="0"/>
              </a:rPr>
              <a:t>deCastro</a:t>
            </a:r>
            <a:r>
              <a:rPr lang="en-US" sz="2600" b="1" dirty="0" smtClean="0">
                <a:latin typeface="Constantia" pitchFamily="18" charset="0"/>
              </a:rPr>
              <a:t> approved the new Wage and Hour Act.  It provided minimum rates of pay for skilled laborers at $0.65 per hour, unskilled at $0.40 per hour, sales and service clerks at $.30 and utility workers not less than $0.20.</a:t>
            </a:r>
            <a:endParaRPr lang="en-US" sz="26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Photo News, November 10, 1949, page 1</a:t>
            </a:r>
          </a:p>
          <a:p>
            <a:r>
              <a:rPr lang="en-US" sz="1400" b="1" dirty="0" smtClean="0">
                <a:latin typeface="Baskerville Old Face" pitchFamily="18" charset="0"/>
              </a:rPr>
              <a:t>Picture: http://www.zeably.com/Morris_Fidanque_de_Castro</a:t>
            </a:r>
            <a:endParaRPr lang="en-US" sz="1400" b="1" dirty="0">
              <a:latin typeface="Baskerville Old Face" pitchFamily="18" charset="0"/>
            </a:endParaRPr>
          </a:p>
        </p:txBody>
      </p:sp>
      <p:pic>
        <p:nvPicPr>
          <p:cNvPr id="23554" name="Picture 2" descr="http://webpac.uvi.edu/imls/pi_uvi/profiles1972/Governors/DeCastro_MF/pvi1972_DeCastro.MF_pic.jpg">
            <a:hlinkClick r:id="rId3"/>
          </p:cNvPr>
          <p:cNvPicPr>
            <a:picLocks noChangeAspect="1" noChangeArrowheads="1"/>
          </p:cNvPicPr>
          <p:nvPr/>
        </p:nvPicPr>
        <p:blipFill>
          <a:blip r:embed="rId4" cstate="print"/>
          <a:srcRect l="3053" t="1932" r="5344" b="18841"/>
          <a:stretch>
            <a:fillRect/>
          </a:stretch>
        </p:blipFill>
        <p:spPr bwMode="auto">
          <a:xfrm>
            <a:off x="6324600" y="1066800"/>
            <a:ext cx="22860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10</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495800" cy="2677656"/>
          </a:xfrm>
          <a:prstGeom prst="rect">
            <a:avLst/>
          </a:prstGeom>
          <a:noFill/>
        </p:spPr>
        <p:txBody>
          <a:bodyPr wrap="square" rtlCol="0">
            <a:spAutoFit/>
          </a:bodyPr>
          <a:lstStyle/>
          <a:p>
            <a:pPr algn="just"/>
            <a:r>
              <a:rPr lang="en-US" sz="2800" b="1" dirty="0" smtClean="0">
                <a:latin typeface="Constantia" pitchFamily="18" charset="0"/>
              </a:rPr>
              <a:t>1949:</a:t>
            </a:r>
          </a:p>
          <a:p>
            <a:pPr algn="just"/>
            <a:r>
              <a:rPr lang="en-US" sz="2800" b="1" dirty="0" smtClean="0">
                <a:latin typeface="Constantia" pitchFamily="18" charset="0"/>
              </a:rPr>
              <a:t>The Legislature voted to purchase the first  school bus for country students to be transported to and from school.</a:t>
            </a:r>
            <a:endParaRPr lang="en-US" sz="28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Photo News, November 14, 1949</a:t>
            </a:r>
          </a:p>
          <a:p>
            <a:r>
              <a:rPr lang="en-US" sz="1400" b="1" dirty="0" smtClean="0">
                <a:latin typeface="Baskerville Old Face" pitchFamily="18" charset="0"/>
              </a:rPr>
              <a:t>Picture: http://www.camden.k12.ga.us/</a:t>
            </a:r>
            <a:endParaRPr lang="en-US" sz="1400" b="1" dirty="0">
              <a:latin typeface="Baskerville Old Face" pitchFamily="18" charset="0"/>
            </a:endParaRPr>
          </a:p>
        </p:txBody>
      </p:sp>
      <p:pic>
        <p:nvPicPr>
          <p:cNvPr id="22530" name="Picture 2" descr="http://www.camden.k12.ga.us/Portals/Camden/District/images/Bus%208.jpg">
            <a:hlinkClick r:id="rId3"/>
          </p:cNvPr>
          <p:cNvPicPr>
            <a:picLocks noChangeAspect="1" noChangeArrowheads="1"/>
          </p:cNvPicPr>
          <p:nvPr/>
        </p:nvPicPr>
        <p:blipFill>
          <a:blip r:embed="rId4" cstate="print"/>
          <a:srcRect l="42454"/>
          <a:stretch>
            <a:fillRect/>
          </a:stretch>
        </p:blipFill>
        <p:spPr bwMode="auto">
          <a:xfrm>
            <a:off x="5638800" y="1154419"/>
            <a:ext cx="2917274" cy="2807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11</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81600" cy="3970318"/>
          </a:xfrm>
          <a:prstGeom prst="rect">
            <a:avLst/>
          </a:prstGeom>
          <a:noFill/>
        </p:spPr>
        <p:txBody>
          <a:bodyPr wrap="square" rtlCol="0">
            <a:spAutoFit/>
          </a:bodyPr>
          <a:lstStyle/>
          <a:p>
            <a:pPr algn="just"/>
            <a:r>
              <a:rPr lang="en-US" sz="2800" b="1" dirty="0" smtClean="0">
                <a:latin typeface="Constantia" pitchFamily="18" charset="0"/>
              </a:rPr>
              <a:t>1908:</a:t>
            </a:r>
          </a:p>
          <a:p>
            <a:pPr algn="just"/>
            <a:r>
              <a:rPr lang="en-US" sz="2800" b="1" dirty="0" smtClean="0">
                <a:latin typeface="Constantia" pitchFamily="18" charset="0"/>
              </a:rPr>
              <a:t>Emile Augustus “Milo” </a:t>
            </a:r>
            <a:r>
              <a:rPr lang="en-US" sz="2800" b="1" dirty="0" err="1" smtClean="0">
                <a:latin typeface="Constantia" pitchFamily="18" charset="0"/>
              </a:rPr>
              <a:t>Jurgen</a:t>
            </a:r>
            <a:r>
              <a:rPr lang="en-US" sz="2800" b="1" dirty="0" smtClean="0">
                <a:latin typeface="Constantia" pitchFamily="18" charset="0"/>
              </a:rPr>
              <a:t> was born on St. John.  As a musician he played the accordion and guitar.   He was noted to be captured in a film demonstrating how to prepare a </a:t>
            </a:r>
            <a:r>
              <a:rPr lang="en-US" sz="2800" b="1" dirty="0" err="1" smtClean="0">
                <a:latin typeface="Constantia" pitchFamily="18" charset="0"/>
              </a:rPr>
              <a:t>coalpit</a:t>
            </a:r>
            <a:r>
              <a:rPr lang="en-US" sz="2800" b="1" dirty="0" smtClean="0">
                <a:latin typeface="Constantia" pitchFamily="18" charset="0"/>
              </a:rPr>
              <a:t> to produce coal.  </a:t>
            </a:r>
            <a:endParaRPr lang="en-US" sz="2800" dirty="0">
              <a:latin typeface="Constantia" pitchFamily="18" charset="0"/>
            </a:endParaRPr>
          </a:p>
        </p:txBody>
      </p:sp>
      <p:sp>
        <p:nvSpPr>
          <p:cNvPr id="5" name="TextBox 4"/>
          <p:cNvSpPr txBox="1"/>
          <p:nvPr/>
        </p:nvSpPr>
        <p:spPr>
          <a:xfrm>
            <a:off x="1143000" y="5715000"/>
            <a:ext cx="6477000" cy="523220"/>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&amp; Picture:  Funeral booklet</a:t>
            </a:r>
            <a:endParaRPr lang="en-US" sz="1400" b="1" dirty="0">
              <a:latin typeface="Baskerville Old Face" pitchFamily="18" charset="0"/>
            </a:endParaRPr>
          </a:p>
        </p:txBody>
      </p:sp>
      <p:pic>
        <p:nvPicPr>
          <p:cNvPr id="21505" name="Picture 1" descr="C:\Users\alpbenjamin\Pictures\2013-08-23 Jurgen, Emile Augustus (Milo)\Jurgen, Emile Augustus (Milo) 001.jpg"/>
          <p:cNvPicPr>
            <a:picLocks noChangeAspect="1" noChangeArrowheads="1"/>
          </p:cNvPicPr>
          <p:nvPr/>
        </p:nvPicPr>
        <p:blipFill>
          <a:blip r:embed="rId3" cstate="print"/>
          <a:srcRect l="38235" t="12955" r="38235" b="69951"/>
          <a:stretch>
            <a:fillRect/>
          </a:stretch>
        </p:blipFill>
        <p:spPr bwMode="auto">
          <a:xfrm>
            <a:off x="6324600" y="1066800"/>
            <a:ext cx="2514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12</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257800" cy="4093428"/>
          </a:xfrm>
          <a:prstGeom prst="rect">
            <a:avLst/>
          </a:prstGeom>
          <a:noFill/>
        </p:spPr>
        <p:txBody>
          <a:bodyPr wrap="square" rtlCol="0">
            <a:spAutoFit/>
          </a:bodyPr>
          <a:lstStyle/>
          <a:p>
            <a:pPr algn="just"/>
            <a:r>
              <a:rPr lang="en-US" sz="2600" b="1" dirty="0" smtClean="0">
                <a:latin typeface="Constantia" pitchFamily="18" charset="0"/>
              </a:rPr>
              <a:t>2009:</a:t>
            </a:r>
          </a:p>
          <a:p>
            <a:pPr algn="just"/>
            <a:r>
              <a:rPr lang="en-US" sz="2600" b="1" dirty="0" smtClean="0">
                <a:latin typeface="Constantia" pitchFamily="18" charset="0"/>
              </a:rPr>
              <a:t>The Daily News announced St. Croix Central High School Math teacher, </a:t>
            </a:r>
            <a:r>
              <a:rPr lang="en-US" sz="2600" b="1" dirty="0" err="1" smtClean="0">
                <a:latin typeface="Constantia" pitchFamily="18" charset="0"/>
              </a:rPr>
              <a:t>Moordale</a:t>
            </a:r>
            <a:r>
              <a:rPr lang="en-US" sz="2600" b="1" dirty="0" smtClean="0">
                <a:latin typeface="Constantia" pitchFamily="18" charset="0"/>
              </a:rPr>
              <a:t> Bryan was named the top teacher in the territory for the 2009-2010 school year.  As part of his prize, he would travel to Washington DC and be honored by President Barack Obama.</a:t>
            </a:r>
            <a:r>
              <a:rPr lang="en-US" sz="2600" dirty="0" smtClean="0">
                <a:latin typeface="Constantia" pitchFamily="18" charset="0"/>
              </a:rPr>
              <a:t> </a:t>
            </a:r>
            <a:endParaRPr lang="en-US" sz="26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The Virgin Islands Daily News, November 12, 2009, page 4</a:t>
            </a:r>
          </a:p>
          <a:p>
            <a:r>
              <a:rPr lang="en-US" sz="1400" b="1" dirty="0" smtClean="0">
                <a:latin typeface="Baskerville Old Face" pitchFamily="18" charset="0"/>
              </a:rPr>
              <a:t>Picture: https://plus.google.com</a:t>
            </a:r>
            <a:endParaRPr lang="en-US" sz="1400" b="1" dirty="0">
              <a:latin typeface="Baskerville Old Face" pitchFamily="18" charset="0"/>
            </a:endParaRPr>
          </a:p>
        </p:txBody>
      </p:sp>
      <p:pic>
        <p:nvPicPr>
          <p:cNvPr id="20482" name="Picture 2" descr="http://t3.gstatic.com/images?q=tbn:ANd9GcTvYDl6hHJ8T1zaYE7nPzrjpgFg3W_PjfAg3Y15aXpF5wRC01Vw:https://lh3.googleusercontent.com/-KbvmA4JW_mw/AAAAAAAAAAI/AAAAAAAAADk/ITqIdjZlDe0/photo.jpg">
            <a:hlinkClick r:id="rId3"/>
          </p:cNvPr>
          <p:cNvPicPr>
            <a:picLocks noChangeAspect="1" noChangeArrowheads="1"/>
          </p:cNvPicPr>
          <p:nvPr/>
        </p:nvPicPr>
        <p:blipFill>
          <a:blip r:embed="rId4" cstate="print"/>
          <a:srcRect/>
          <a:stretch>
            <a:fillRect/>
          </a:stretch>
        </p:blipFill>
        <p:spPr bwMode="auto">
          <a:xfrm>
            <a:off x="6477000" y="1447800"/>
            <a:ext cx="22860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13</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572000" cy="4093428"/>
          </a:xfrm>
          <a:prstGeom prst="rect">
            <a:avLst/>
          </a:prstGeom>
          <a:noFill/>
        </p:spPr>
        <p:txBody>
          <a:bodyPr wrap="square" rtlCol="0">
            <a:spAutoFit/>
          </a:bodyPr>
          <a:lstStyle/>
          <a:p>
            <a:pPr algn="just"/>
            <a:r>
              <a:rPr lang="en-US" sz="2600" b="1" dirty="0" smtClean="0">
                <a:latin typeface="Constantia" pitchFamily="18" charset="0"/>
              </a:rPr>
              <a:t>1968:</a:t>
            </a:r>
          </a:p>
          <a:p>
            <a:pPr algn="just"/>
            <a:r>
              <a:rPr lang="en-US" sz="2600" b="1" dirty="0" smtClean="0">
                <a:latin typeface="Constantia" pitchFamily="18" charset="0"/>
              </a:rPr>
              <a:t>Resolution #432 was passed by the 7th Legislature to rename East Point, St. Croix to Point Udall.  It was to honor Stewart L. Udall, Secretary of the Interior, who served under Presidents John F. Kennedy &amp; Lyndon B. Johnson. </a:t>
            </a:r>
            <a:endParaRPr lang="en-US" sz="2600" b="1"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Legislative Archives</a:t>
            </a:r>
          </a:p>
          <a:p>
            <a:r>
              <a:rPr lang="en-US" sz="1400" b="1" dirty="0" smtClean="0">
                <a:latin typeface="Baskerville Old Face" pitchFamily="18" charset="0"/>
              </a:rPr>
              <a:t>Picture:  Division of Virgin Islands Cultural Education</a:t>
            </a:r>
            <a:endParaRPr lang="en-US" sz="1400" b="1" dirty="0">
              <a:latin typeface="Baskerville Old Face" pitchFamily="18" charset="0"/>
            </a:endParaRPr>
          </a:p>
        </p:txBody>
      </p:sp>
      <p:pic>
        <p:nvPicPr>
          <p:cNvPr id="19457" name="Picture 1" descr="C:\Users\alpbenjamin\Pictures\Historical Sites\STX Trip - Summer Students(07.07.2011)\Point Udall\523.JPG"/>
          <p:cNvPicPr>
            <a:picLocks noChangeAspect="1" noChangeArrowheads="1"/>
          </p:cNvPicPr>
          <p:nvPr/>
        </p:nvPicPr>
        <p:blipFill>
          <a:blip r:embed="rId3" cstate="print"/>
          <a:srcRect/>
          <a:stretch>
            <a:fillRect/>
          </a:stretch>
        </p:blipFill>
        <p:spPr bwMode="auto">
          <a:xfrm>
            <a:off x="5715000" y="1219200"/>
            <a:ext cx="32766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14</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572000" cy="3539430"/>
          </a:xfrm>
          <a:prstGeom prst="rect">
            <a:avLst/>
          </a:prstGeom>
          <a:noFill/>
        </p:spPr>
        <p:txBody>
          <a:bodyPr wrap="square" rtlCol="0">
            <a:spAutoFit/>
          </a:bodyPr>
          <a:lstStyle/>
          <a:p>
            <a:pPr algn="just"/>
            <a:r>
              <a:rPr lang="en-US" sz="2800" b="1" dirty="0" smtClean="0">
                <a:latin typeface="Constantia" pitchFamily="18" charset="0"/>
              </a:rPr>
              <a:t>1683:</a:t>
            </a:r>
          </a:p>
          <a:p>
            <a:pPr algn="just"/>
            <a:r>
              <a:rPr lang="en-US" sz="2800" b="1" dirty="0" smtClean="0">
                <a:latin typeface="Constantia" pitchFamily="18" charset="0"/>
              </a:rPr>
              <a:t>Leeward Islands governor William Stapleton was authorized to seize Adolph </a:t>
            </a:r>
            <a:r>
              <a:rPr lang="en-US" sz="2800" b="1" dirty="0" err="1" smtClean="0">
                <a:latin typeface="Constantia" pitchFamily="18" charset="0"/>
              </a:rPr>
              <a:t>Esmit</a:t>
            </a:r>
            <a:r>
              <a:rPr lang="en-US" sz="2800" b="1" dirty="0" smtClean="0">
                <a:latin typeface="Constantia" pitchFamily="18" charset="0"/>
              </a:rPr>
              <a:t>, governor of St. Thomas, and put an end to his blatant acts of corruption.</a:t>
            </a:r>
            <a:endParaRPr lang="en-US" sz="2800" dirty="0" smtClean="0">
              <a:latin typeface="Constantia" pitchFamily="18" charset="0"/>
            </a:endParaRPr>
          </a:p>
        </p:txBody>
      </p:sp>
      <p:sp>
        <p:nvSpPr>
          <p:cNvPr id="5" name="TextBox 4"/>
          <p:cNvSpPr txBox="1"/>
          <p:nvPr/>
        </p:nvSpPr>
        <p:spPr>
          <a:xfrm>
            <a:off x="1143000" y="5715000"/>
            <a:ext cx="75438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Today in VI History</a:t>
            </a:r>
          </a:p>
          <a:p>
            <a:r>
              <a:rPr lang="en-US" sz="1400" b="1" dirty="0" smtClean="0">
                <a:latin typeface="Baskerville Old Face" pitchFamily="18" charset="0"/>
              </a:rPr>
              <a:t>Picture: http://www.britishempire.co.uk/maproom/leewardislands/leewardislandsadmin.htm</a:t>
            </a:r>
            <a:endParaRPr lang="en-US" sz="1400" b="1" dirty="0">
              <a:latin typeface="Baskerville Old Face" pitchFamily="18" charset="0"/>
            </a:endParaRPr>
          </a:p>
        </p:txBody>
      </p:sp>
      <p:pic>
        <p:nvPicPr>
          <p:cNvPr id="18434" name="Picture 2" descr="http://www.britishempire.co.uk/images3/leewardislandstit.jpg">
            <a:hlinkClick r:id="rId3"/>
          </p:cNvPr>
          <p:cNvPicPr>
            <a:picLocks noChangeAspect="1" noChangeArrowheads="1"/>
          </p:cNvPicPr>
          <p:nvPr/>
        </p:nvPicPr>
        <p:blipFill>
          <a:blip r:embed="rId4" cstate="print"/>
          <a:srcRect/>
          <a:stretch>
            <a:fillRect/>
          </a:stretch>
        </p:blipFill>
        <p:spPr bwMode="auto">
          <a:xfrm>
            <a:off x="5715000" y="1447800"/>
            <a:ext cx="3114675"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15</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029200" cy="2677656"/>
          </a:xfrm>
          <a:prstGeom prst="rect">
            <a:avLst/>
          </a:prstGeom>
          <a:noFill/>
        </p:spPr>
        <p:txBody>
          <a:bodyPr wrap="square" rtlCol="0">
            <a:spAutoFit/>
          </a:bodyPr>
          <a:lstStyle/>
          <a:p>
            <a:pPr algn="just"/>
            <a:r>
              <a:rPr lang="en-US" sz="2800" b="1" dirty="0" smtClean="0">
                <a:latin typeface="Constantia" pitchFamily="18" charset="0"/>
              </a:rPr>
              <a:t>1903:</a:t>
            </a:r>
          </a:p>
          <a:p>
            <a:pPr algn="just"/>
            <a:r>
              <a:rPr lang="en-US" sz="2800" b="1" dirty="0" smtClean="0">
                <a:latin typeface="Constantia" pitchFamily="18" charset="0"/>
              </a:rPr>
              <a:t>Harry B. </a:t>
            </a:r>
            <a:r>
              <a:rPr lang="en-US" sz="2800" b="1" dirty="0" err="1" smtClean="0">
                <a:latin typeface="Constantia" pitchFamily="18" charset="0"/>
              </a:rPr>
              <a:t>Reubel</a:t>
            </a:r>
            <a:r>
              <a:rPr lang="en-US" sz="2800" b="1" dirty="0" smtClean="0">
                <a:latin typeface="Constantia" pitchFamily="18" charset="0"/>
              </a:rPr>
              <a:t>, the first Virgin Islander to achieve the rank of Lieutenant Colonel in the US Army, was born on St. Croix, USVI.</a:t>
            </a:r>
            <a:endParaRPr lang="en-US" sz="28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Today in VI History</a:t>
            </a:r>
          </a:p>
          <a:p>
            <a:r>
              <a:rPr lang="en-US" sz="1400" b="1" dirty="0" smtClean="0">
                <a:latin typeface="Baskerville Old Face" pitchFamily="18" charset="0"/>
              </a:rPr>
              <a:t>Picture: http://pacificislandparks.com/2012/02/08/african-american-liberators/</a:t>
            </a:r>
            <a:endParaRPr lang="en-US" sz="1400" b="1" dirty="0">
              <a:latin typeface="Baskerville Old Face" pitchFamily="18" charset="0"/>
            </a:endParaRPr>
          </a:p>
        </p:txBody>
      </p:sp>
      <p:pic>
        <p:nvPicPr>
          <p:cNvPr id="17410" name="Picture 2" descr="http://www.archives.gov/research/african-americans/ww2-pictures/images/african-americans-wwii-228.jpg"/>
          <p:cNvPicPr>
            <a:picLocks noChangeAspect="1" noChangeArrowheads="1"/>
          </p:cNvPicPr>
          <p:nvPr/>
        </p:nvPicPr>
        <p:blipFill>
          <a:blip r:embed="rId3" cstate="print"/>
          <a:srcRect l="72649" t="-1135" r="244" b="57942"/>
          <a:stretch>
            <a:fillRect/>
          </a:stretch>
        </p:blipFill>
        <p:spPr bwMode="auto">
          <a:xfrm>
            <a:off x="6096000" y="1219200"/>
            <a:ext cx="28194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16</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715000" cy="3985706"/>
          </a:xfrm>
          <a:prstGeom prst="rect">
            <a:avLst/>
          </a:prstGeom>
          <a:noFill/>
        </p:spPr>
        <p:txBody>
          <a:bodyPr wrap="square" rtlCol="0">
            <a:spAutoFit/>
          </a:bodyPr>
          <a:lstStyle/>
          <a:p>
            <a:pPr algn="just"/>
            <a:r>
              <a:rPr lang="en-US" sz="2300" b="1" dirty="0" smtClean="0">
                <a:latin typeface="Constantia" pitchFamily="18" charset="0"/>
              </a:rPr>
              <a:t>1913:</a:t>
            </a:r>
          </a:p>
          <a:p>
            <a:pPr algn="just"/>
            <a:r>
              <a:rPr lang="en-US" sz="2300" b="1" dirty="0" smtClean="0">
                <a:latin typeface="Constantia" pitchFamily="18" charset="0"/>
              </a:rPr>
              <a:t>Roy </a:t>
            </a:r>
            <a:r>
              <a:rPr lang="en-US" sz="2300" b="1" dirty="0" err="1" smtClean="0">
                <a:latin typeface="Constantia" pitchFamily="18" charset="0"/>
              </a:rPr>
              <a:t>Adelbert</a:t>
            </a:r>
            <a:r>
              <a:rPr lang="en-US" sz="2300" b="1" dirty="0" smtClean="0">
                <a:latin typeface="Constantia" pitchFamily="18" charset="0"/>
              </a:rPr>
              <a:t> </a:t>
            </a:r>
            <a:r>
              <a:rPr lang="en-US" sz="2300" b="1" dirty="0" err="1" smtClean="0">
                <a:latin typeface="Constantia" pitchFamily="18" charset="0"/>
              </a:rPr>
              <a:t>Anduze</a:t>
            </a:r>
            <a:r>
              <a:rPr lang="en-US" sz="2300" b="1" dirty="0" smtClean="0">
                <a:latin typeface="Constantia" pitchFamily="18" charset="0"/>
              </a:rPr>
              <a:t> was born on St. Thomas, USVI.  He was a physician, surgeon, Fellow in Surgery at Howard University, Chief Municipal Physician and Commissioner of Health, Fellow in the American Colleges of Surgeons and </a:t>
            </a:r>
            <a:r>
              <a:rPr lang="en-US" sz="2300" b="1" dirty="0" err="1" smtClean="0">
                <a:latin typeface="Constantia" pitchFamily="18" charset="0"/>
              </a:rPr>
              <a:t>Angiology</a:t>
            </a:r>
            <a:r>
              <a:rPr lang="en-US" sz="2300" b="1" dirty="0" smtClean="0">
                <a:latin typeface="Constantia" pitchFamily="18" charset="0"/>
              </a:rPr>
              <a:t>, Delegate to the UN General Assembly to present, “Health in Non-Self Governing Territories” and DVI Board of Trustees member.</a:t>
            </a:r>
            <a:r>
              <a:rPr lang="en-US" sz="2300" dirty="0" smtClean="0">
                <a:latin typeface="Constantia" pitchFamily="18" charset="0"/>
              </a:rPr>
              <a:t> </a:t>
            </a:r>
            <a:endParaRPr lang="en-US" sz="23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Profiles of Outstanding Virgin Islanders, Ruth </a:t>
            </a:r>
            <a:r>
              <a:rPr lang="en-US" sz="1400" b="1" dirty="0" err="1" smtClean="0">
                <a:latin typeface="Baskerville Old Face" pitchFamily="18" charset="0"/>
              </a:rPr>
              <a:t>Moolenaar</a:t>
            </a:r>
            <a:r>
              <a:rPr lang="en-US" sz="1400" b="1" dirty="0" smtClean="0">
                <a:latin typeface="Baskerville Old Face" pitchFamily="18" charset="0"/>
              </a:rPr>
              <a:t>, pages 5 and 6</a:t>
            </a:r>
          </a:p>
          <a:p>
            <a:r>
              <a:rPr lang="en-US" sz="1400" b="1" dirty="0" smtClean="0">
                <a:latin typeface="Baskerville Old Face" pitchFamily="18" charset="0"/>
              </a:rPr>
              <a:t>Picture: http://www.healthvi.org/about/comissioner/previous-comissioners/anduze.html</a:t>
            </a:r>
            <a:endParaRPr lang="en-US" sz="1400" b="1" dirty="0">
              <a:latin typeface="Baskerville Old Face" pitchFamily="18" charset="0"/>
            </a:endParaRPr>
          </a:p>
        </p:txBody>
      </p:sp>
      <p:pic>
        <p:nvPicPr>
          <p:cNvPr id="16386" name="Picture 2" descr="http://www.healthvi.org/assets/photos/commissioners/roy-a-anduze.png"/>
          <p:cNvPicPr>
            <a:picLocks noChangeAspect="1" noChangeArrowheads="1"/>
          </p:cNvPicPr>
          <p:nvPr/>
        </p:nvPicPr>
        <p:blipFill>
          <a:blip r:embed="rId3" cstate="print"/>
          <a:srcRect r="4000" b="10175"/>
          <a:stretch>
            <a:fillRect/>
          </a:stretch>
        </p:blipFill>
        <p:spPr bwMode="auto">
          <a:xfrm flipH="1">
            <a:off x="6858000" y="1143000"/>
            <a:ext cx="1981200" cy="264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1" name="Title 1"/>
          <p:cNvSpPr txBox="1">
            <a:spLocks/>
          </p:cNvSpPr>
          <p:nvPr/>
        </p:nvSpPr>
        <p:spPr>
          <a:xfrm>
            <a:off x="2133600" y="228600"/>
            <a:ext cx="6096000" cy="1524000"/>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SPECIAL FEATURE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LOCAL PASTRIES </a:t>
            </a:r>
            <a:endParaRPr kumimoji="0" lang="en-US" sz="2500" b="1" i="0" u="none" strike="noStrike" kern="1200" normalizeH="0" baseline="0" noProof="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p:txBody>
      </p:sp>
      <p:sp>
        <p:nvSpPr>
          <p:cNvPr id="4" name="TextBox 3"/>
          <p:cNvSpPr txBox="1"/>
          <p:nvPr/>
        </p:nvSpPr>
        <p:spPr>
          <a:xfrm>
            <a:off x="1143000" y="6019800"/>
            <a:ext cx="6477000" cy="523220"/>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Picture:  Division of Virgin Islands Cultural Education</a:t>
            </a:r>
            <a:endParaRPr lang="en-US" sz="1400" b="1" dirty="0">
              <a:latin typeface="Baskerville Old Face" pitchFamily="18" charset="0"/>
            </a:endParaRPr>
          </a:p>
        </p:txBody>
      </p:sp>
      <p:pic>
        <p:nvPicPr>
          <p:cNvPr id="5" name="Picture 2" descr="C:\Users\alpbenjamin\Pictures\Demonstrations (Summer)\Demonstrations 2011\Candy Making-Dundersla (07.01.2011) (Lucia Henley)\018.JPG"/>
          <p:cNvPicPr>
            <a:picLocks noChangeAspect="1" noChangeArrowheads="1"/>
          </p:cNvPicPr>
          <p:nvPr/>
        </p:nvPicPr>
        <p:blipFill>
          <a:blip r:embed="rId4" cstate="print">
            <a:lum bright="10000"/>
          </a:blip>
          <a:srcRect l="28125" t="20588" r="23897" b="17647"/>
          <a:stretch>
            <a:fillRect/>
          </a:stretch>
        </p:blipFill>
        <p:spPr bwMode="auto">
          <a:xfrm>
            <a:off x="5410200" y="1905000"/>
            <a:ext cx="3200400" cy="3121572"/>
          </a:xfrm>
          <a:prstGeom prst="ellipse">
            <a:avLst/>
          </a:prstGeom>
          <a:ln>
            <a:noFill/>
          </a:ln>
          <a:effectLst>
            <a:softEdge rad="112500"/>
          </a:effectLst>
        </p:spPr>
      </p:pic>
      <p:pic>
        <p:nvPicPr>
          <p:cNvPr id="6" name="Picture 2" descr="C:\Users\alpbenjamin\Pictures\Demonstrations (Summer)\Demonstrations 2011\Candy Making-Dundersla (07.01.2011) (Lucia Henley)\018.JPG"/>
          <p:cNvPicPr>
            <a:picLocks noChangeAspect="1" noChangeArrowheads="1"/>
          </p:cNvPicPr>
          <p:nvPr/>
        </p:nvPicPr>
        <p:blipFill>
          <a:blip r:embed="rId5" cstate="print">
            <a:lum bright="10000"/>
          </a:blip>
          <a:srcRect t="29412" r="60294"/>
          <a:stretch>
            <a:fillRect/>
          </a:stretch>
        </p:blipFill>
        <p:spPr bwMode="auto">
          <a:xfrm>
            <a:off x="1447800" y="1905000"/>
            <a:ext cx="3124200" cy="3124200"/>
          </a:xfrm>
          <a:prstGeom prst="ellipse">
            <a:avLst/>
          </a:prstGeom>
          <a:ln>
            <a:noFill/>
          </a:ln>
          <a:effectLst>
            <a:softEdge rad="112500"/>
          </a:effectLst>
        </p:spPr>
      </p:pic>
      <p:sp>
        <p:nvSpPr>
          <p:cNvPr id="8" name="TextBox 7"/>
          <p:cNvSpPr txBox="1"/>
          <p:nvPr/>
        </p:nvSpPr>
        <p:spPr>
          <a:xfrm>
            <a:off x="2514600" y="5105400"/>
            <a:ext cx="4876800" cy="400110"/>
          </a:xfrm>
          <a:prstGeom prst="rect">
            <a:avLst/>
          </a:prstGeom>
          <a:noFill/>
        </p:spPr>
        <p:txBody>
          <a:bodyPr wrap="square" rtlCol="0">
            <a:spAutoFit/>
          </a:bodyPr>
          <a:lstStyle/>
          <a:p>
            <a:pPr algn="ctr"/>
            <a:r>
              <a:rPr lang="en-US" sz="2000" b="1" dirty="0" smtClean="0"/>
              <a:t>Cashew Sugar Cake … </a:t>
            </a:r>
            <a:r>
              <a:rPr lang="en-US" sz="2000" b="1" dirty="0" err="1" smtClean="0"/>
              <a:t>Dundersla</a:t>
            </a:r>
            <a:endParaRPr lang="en-US" sz="2000" b="1" dirty="0"/>
          </a:p>
        </p:txBody>
      </p:sp>
    </p:spTree>
  </p:cSld>
  <p:clrMapOvr>
    <a:masterClrMapping/>
  </p:clrMapOvr>
  <p:transition spd="slow">
    <p:wedge/>
    <p:sndAc>
      <p:stSnd>
        <p:snd r:embed="rId3"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17</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00600" cy="4493538"/>
          </a:xfrm>
          <a:prstGeom prst="rect">
            <a:avLst/>
          </a:prstGeom>
          <a:noFill/>
        </p:spPr>
        <p:txBody>
          <a:bodyPr wrap="square" rtlCol="0">
            <a:spAutoFit/>
          </a:bodyPr>
          <a:lstStyle/>
          <a:p>
            <a:pPr algn="just"/>
            <a:r>
              <a:rPr lang="en-US" sz="2600" b="1" dirty="0" smtClean="0">
                <a:latin typeface="Constantia" pitchFamily="18" charset="0"/>
              </a:rPr>
              <a:t>1978:</a:t>
            </a:r>
          </a:p>
          <a:p>
            <a:pPr algn="just"/>
            <a:r>
              <a:rPr lang="en-US" sz="2600" b="1" dirty="0" smtClean="0">
                <a:latin typeface="Constantia" pitchFamily="18" charset="0"/>
              </a:rPr>
              <a:t>The Remy Martin Caribbean Backgammon Championships - 5 day backgammon tourney -  was held at Sugar Bird Hotel on the Waterfront.  More than half of the players were from across the US Mainland.  The categories included open, intermediate and doubles.</a:t>
            </a:r>
            <a:r>
              <a:rPr lang="en-US" sz="2600" dirty="0" smtClean="0">
                <a:latin typeface="Constantia" pitchFamily="18" charset="0"/>
              </a:rPr>
              <a:t> </a:t>
            </a:r>
            <a:endParaRPr lang="en-US" sz="26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The Virgin Islands Daily News, November , 1978, page 28</a:t>
            </a:r>
          </a:p>
          <a:p>
            <a:r>
              <a:rPr lang="en-US" sz="1400" b="1" dirty="0" smtClean="0">
                <a:latin typeface="Baskerville Old Face" pitchFamily="18" charset="0"/>
              </a:rPr>
              <a:t>Picture: https://play.google.com/store/apps/details?id=com.games.backgammonfull</a:t>
            </a:r>
            <a:endParaRPr lang="en-US" sz="1400" b="1" dirty="0">
              <a:latin typeface="Baskerville Old Face" pitchFamily="18" charset="0"/>
            </a:endParaRPr>
          </a:p>
        </p:txBody>
      </p:sp>
      <p:pic>
        <p:nvPicPr>
          <p:cNvPr id="15368" name="Picture 8" descr="Backgammon Online Tournament ! - screenshot"/>
          <p:cNvPicPr>
            <a:picLocks noChangeAspect="1" noChangeArrowheads="1"/>
          </p:cNvPicPr>
          <p:nvPr/>
        </p:nvPicPr>
        <p:blipFill>
          <a:blip r:embed="rId3" cstate="print"/>
          <a:srcRect/>
          <a:stretch>
            <a:fillRect/>
          </a:stretch>
        </p:blipFill>
        <p:spPr bwMode="auto">
          <a:xfrm>
            <a:off x="5943600" y="1524000"/>
            <a:ext cx="29210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18</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648200" cy="3970318"/>
          </a:xfrm>
          <a:prstGeom prst="rect">
            <a:avLst/>
          </a:prstGeom>
          <a:noFill/>
        </p:spPr>
        <p:txBody>
          <a:bodyPr wrap="square" rtlCol="0">
            <a:spAutoFit/>
          </a:bodyPr>
          <a:lstStyle/>
          <a:p>
            <a:pPr algn="just"/>
            <a:r>
              <a:rPr lang="en-US" sz="2800" b="1" dirty="0" smtClean="0">
                <a:latin typeface="Constantia" pitchFamily="18" charset="0"/>
              </a:rPr>
              <a:t>2008:</a:t>
            </a:r>
          </a:p>
          <a:p>
            <a:pPr algn="just"/>
            <a:r>
              <a:rPr lang="en-US" sz="2800" b="1" dirty="0" smtClean="0">
                <a:latin typeface="Constantia" pitchFamily="18" charset="0"/>
              </a:rPr>
              <a:t>It was announced that the St. Croix historical towns of Christiansted and </a:t>
            </a:r>
            <a:r>
              <a:rPr lang="en-US" sz="2800" b="1" dirty="0" err="1" smtClean="0">
                <a:latin typeface="Constantia" pitchFamily="18" charset="0"/>
              </a:rPr>
              <a:t>Frederiksted</a:t>
            </a:r>
            <a:r>
              <a:rPr lang="en-US" sz="2800" b="1" dirty="0" smtClean="0">
                <a:latin typeface="Constantia" pitchFamily="18" charset="0"/>
              </a:rPr>
              <a:t> were honored by First Lady Laura Bush, Honorary chair of the Preserve America initiative.</a:t>
            </a:r>
            <a:r>
              <a:rPr lang="en-US" sz="2800" dirty="0" smtClean="0">
                <a:latin typeface="Constantia" pitchFamily="18" charset="0"/>
              </a:rPr>
              <a:t> </a:t>
            </a:r>
            <a:endParaRPr lang="en-US" sz="2800" dirty="0">
              <a:latin typeface="Constantia" pitchFamily="18" charset="0"/>
            </a:endParaRPr>
          </a:p>
        </p:txBody>
      </p:sp>
      <p:sp>
        <p:nvSpPr>
          <p:cNvPr id="5" name="TextBox 4"/>
          <p:cNvSpPr txBox="1"/>
          <p:nvPr/>
        </p:nvSpPr>
        <p:spPr>
          <a:xfrm>
            <a:off x="1143000" y="5715000"/>
            <a:ext cx="7696200" cy="954107"/>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http://www.caribbeannewsnow.com/caribnet/usvi/usvi/php?news</a:t>
            </a:r>
          </a:p>
          <a:p>
            <a:r>
              <a:rPr lang="en-US" sz="1400" b="1" dirty="0" smtClean="0">
                <a:latin typeface="Baskerville Old Face" pitchFamily="18" charset="0"/>
              </a:rPr>
              <a:t>Picture: http://www.stcroixthisweek.com/featured-articles/celebrating-our-historic-architecture.html; http://www.hotelplanner.com/Hotels/3464-NEAR-Christiansted-Henry-E-Rohlsen-Airport-STX</a:t>
            </a:r>
            <a:endParaRPr lang="en-US" sz="1400" b="1" dirty="0">
              <a:latin typeface="Baskerville Old Face" pitchFamily="18" charset="0"/>
            </a:endParaRPr>
          </a:p>
        </p:txBody>
      </p:sp>
      <p:pic>
        <p:nvPicPr>
          <p:cNvPr id="14338" name="Picture 2" descr="http://www.stcroixthisweek.com/images/our-historic-architecture-photo.jpg">
            <a:hlinkClick r:id="rId3"/>
          </p:cNvPr>
          <p:cNvPicPr>
            <a:picLocks noChangeAspect="1" noChangeArrowheads="1"/>
          </p:cNvPicPr>
          <p:nvPr/>
        </p:nvPicPr>
        <p:blipFill>
          <a:blip r:embed="rId4" cstate="print"/>
          <a:srcRect/>
          <a:stretch>
            <a:fillRect/>
          </a:stretch>
        </p:blipFill>
        <p:spPr bwMode="auto">
          <a:xfrm>
            <a:off x="6400800" y="1066800"/>
            <a:ext cx="2152650" cy="232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http://cdn.hotelplanner.com/Common/Images/Hotels/562356_1.jpg">
            <a:hlinkClick r:id="rId5"/>
          </p:cNvPr>
          <p:cNvPicPr>
            <a:picLocks noChangeAspect="1" noChangeArrowheads="1"/>
          </p:cNvPicPr>
          <p:nvPr/>
        </p:nvPicPr>
        <p:blipFill>
          <a:blip r:embed="rId6" cstate="print"/>
          <a:srcRect/>
          <a:stretch>
            <a:fillRect/>
          </a:stretch>
        </p:blipFill>
        <p:spPr bwMode="auto">
          <a:xfrm>
            <a:off x="6019800" y="3352800"/>
            <a:ext cx="2819400" cy="1874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19</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2677656"/>
          </a:xfrm>
          <a:prstGeom prst="rect">
            <a:avLst/>
          </a:prstGeom>
          <a:noFill/>
        </p:spPr>
        <p:txBody>
          <a:bodyPr wrap="square" rtlCol="0">
            <a:spAutoFit/>
          </a:bodyPr>
          <a:lstStyle/>
          <a:p>
            <a:pPr algn="just"/>
            <a:r>
              <a:rPr lang="en-US" sz="2800" b="1" dirty="0" smtClean="0">
                <a:latin typeface="Constantia" pitchFamily="18" charset="0"/>
              </a:rPr>
              <a:t>1978:</a:t>
            </a:r>
          </a:p>
          <a:p>
            <a:pPr algn="just"/>
            <a:r>
              <a:rPr lang="en-US" sz="2800" b="1" dirty="0" smtClean="0">
                <a:latin typeface="Constantia" pitchFamily="18" charset="0"/>
              </a:rPr>
              <a:t>The first power boat regatta was held starting  in the St. Thomas harbor.  It went around the entire island in three classes of races.</a:t>
            </a: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The Virgin Islands Daily News, November 23, 1978, page 24</a:t>
            </a:r>
          </a:p>
          <a:p>
            <a:r>
              <a:rPr lang="en-US" sz="1400" b="1" dirty="0" smtClean="0">
                <a:latin typeface="Baskerville Old Face" pitchFamily="18" charset="0"/>
              </a:rPr>
              <a:t>Picture: http://www.123.com</a:t>
            </a:r>
            <a:endParaRPr lang="en-US" sz="1400" b="1" dirty="0">
              <a:latin typeface="Baskerville Old Face" pitchFamily="18" charset="0"/>
            </a:endParaRPr>
          </a:p>
        </p:txBody>
      </p:sp>
      <p:pic>
        <p:nvPicPr>
          <p:cNvPr id="13314" name="Picture 2" descr="https://encrypted-tbn3.gstatic.com/images?q=tbn:ANd9GcQKPQUDGIzfGULOlWNCf5r5Ie1g5VBsLR4OKIgCksey3lBAwQ0MVA">
            <a:hlinkClick r:id="rId3"/>
          </p:cNvPr>
          <p:cNvPicPr>
            <a:picLocks noChangeAspect="1" noChangeArrowheads="1"/>
          </p:cNvPicPr>
          <p:nvPr/>
        </p:nvPicPr>
        <p:blipFill>
          <a:blip r:embed="rId4" cstate="print"/>
          <a:srcRect/>
          <a:stretch>
            <a:fillRect/>
          </a:stretch>
        </p:blipFill>
        <p:spPr bwMode="auto">
          <a:xfrm>
            <a:off x="6248400" y="1371600"/>
            <a:ext cx="2619375" cy="174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20</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4154984"/>
          </a:xfrm>
          <a:prstGeom prst="rect">
            <a:avLst/>
          </a:prstGeom>
          <a:noFill/>
        </p:spPr>
        <p:txBody>
          <a:bodyPr wrap="square" rtlCol="0">
            <a:spAutoFit/>
          </a:bodyPr>
          <a:lstStyle/>
          <a:p>
            <a:pPr algn="just"/>
            <a:r>
              <a:rPr lang="en-US" sz="2400" b="1" dirty="0" smtClean="0">
                <a:latin typeface="Constantia" pitchFamily="18" charset="0"/>
              </a:rPr>
              <a:t>1964:</a:t>
            </a:r>
          </a:p>
          <a:p>
            <a:pPr algn="just"/>
            <a:r>
              <a:rPr lang="en-US" sz="2400" b="1" dirty="0" smtClean="0">
                <a:latin typeface="Constantia" pitchFamily="18" charset="0"/>
              </a:rPr>
              <a:t>The 5th Legislature of the Virgin Islands approved the naming of a public junior high school in honor of Wayne N. </a:t>
            </a:r>
            <a:r>
              <a:rPr lang="en-US" sz="2400" b="1" dirty="0" err="1" smtClean="0">
                <a:latin typeface="Constantia" pitchFamily="18" charset="0"/>
              </a:rPr>
              <a:t>Aspinall</a:t>
            </a:r>
            <a:r>
              <a:rPr lang="en-US" sz="2400" b="1" dirty="0" smtClean="0">
                <a:latin typeface="Constantia" pitchFamily="18" charset="0"/>
              </a:rPr>
              <a:t> of Colorado.  He was a member of the US House of Representatives and chairman of the House Interior and Insular Affairs Committee and served the people of the VI with notable distinction.</a:t>
            </a: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a:t>
            </a:r>
            <a:r>
              <a:rPr lang="en-US" sz="1400" u="sng" dirty="0" smtClean="0">
                <a:hlinkClick r:id="rId3"/>
              </a:rPr>
              <a:t>www.webpac.uvi.edu/imls/pi-uvi/historical_notes_on-schoolds.pdf</a:t>
            </a:r>
            <a:r>
              <a:rPr lang="en-US" sz="1400" dirty="0" smtClean="0"/>
              <a:t> </a:t>
            </a:r>
            <a:endParaRPr lang="en-US" sz="1400" b="1" dirty="0" smtClean="0">
              <a:latin typeface="Baskerville Old Face" pitchFamily="18" charset="0"/>
            </a:endParaRPr>
          </a:p>
          <a:p>
            <a:r>
              <a:rPr lang="en-US" sz="1400" b="1" dirty="0" smtClean="0">
                <a:latin typeface="Baskerville Old Face" pitchFamily="18" charset="0"/>
              </a:rPr>
              <a:t>Picture: http://en.wikipedia.org/wiki/Wayne_N._Aspinall</a:t>
            </a:r>
            <a:endParaRPr lang="en-US" sz="1400" b="1" dirty="0">
              <a:latin typeface="Baskerville Old Face" pitchFamily="18" charset="0"/>
            </a:endParaRPr>
          </a:p>
        </p:txBody>
      </p:sp>
      <p:pic>
        <p:nvPicPr>
          <p:cNvPr id="12290" name="Picture 2" descr="http://upload.wikimedia.org/wikipedia/commons/thumb/9/9f/Wayne_N._Aspinall.jpg/220px-Wayne_N._Aspinall.jpg">
            <a:hlinkClick r:id="rId4"/>
          </p:cNvPr>
          <p:cNvPicPr>
            <a:picLocks noChangeAspect="1" noChangeArrowheads="1"/>
          </p:cNvPicPr>
          <p:nvPr/>
        </p:nvPicPr>
        <p:blipFill>
          <a:blip r:embed="rId5" cstate="print"/>
          <a:srcRect/>
          <a:stretch>
            <a:fillRect/>
          </a:stretch>
        </p:blipFill>
        <p:spPr bwMode="auto">
          <a:xfrm>
            <a:off x="6594266" y="1066800"/>
            <a:ext cx="2283034"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21</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st</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419600" cy="2246769"/>
          </a:xfrm>
          <a:prstGeom prst="rect">
            <a:avLst/>
          </a:prstGeom>
          <a:noFill/>
        </p:spPr>
        <p:txBody>
          <a:bodyPr wrap="square" rtlCol="0">
            <a:spAutoFit/>
          </a:bodyPr>
          <a:lstStyle/>
          <a:p>
            <a:pPr algn="just"/>
            <a:r>
              <a:rPr lang="en-US" sz="2800" b="1" dirty="0" smtClean="0">
                <a:latin typeface="Constantia" pitchFamily="18" charset="0"/>
              </a:rPr>
              <a:t>1848:</a:t>
            </a:r>
          </a:p>
          <a:p>
            <a:pPr algn="just"/>
            <a:r>
              <a:rPr lang="en-US" sz="2800" b="1" dirty="0" smtClean="0">
                <a:latin typeface="Constantia" pitchFamily="18" charset="0"/>
              </a:rPr>
              <a:t>All Saints Cathedral was dedicated by the Bishop of Antigua, Daniel </a:t>
            </a:r>
            <a:r>
              <a:rPr lang="en-US" sz="2800" b="1" dirty="0" err="1" smtClean="0">
                <a:latin typeface="Constantia" pitchFamily="18" charset="0"/>
              </a:rPr>
              <a:t>Gateward</a:t>
            </a:r>
            <a:r>
              <a:rPr lang="en-US" sz="2800" b="1" dirty="0" smtClean="0">
                <a:latin typeface="Constantia" pitchFamily="18" charset="0"/>
              </a:rPr>
              <a:t> Davis. </a:t>
            </a:r>
            <a:endParaRPr lang="en-US" sz="2800" b="1" dirty="0">
              <a:latin typeface="Constantia" pitchFamily="18" charset="0"/>
            </a:endParaRPr>
          </a:p>
        </p:txBody>
      </p:sp>
      <p:sp>
        <p:nvSpPr>
          <p:cNvPr id="5" name="TextBox 4"/>
          <p:cNvSpPr txBox="1"/>
          <p:nvPr/>
        </p:nvSpPr>
        <p:spPr>
          <a:xfrm>
            <a:off x="1143000" y="5715000"/>
            <a:ext cx="7772400" cy="954107"/>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The Virgin Islands Daily News, Celebrating Freedom A Black History Month Special Supplement, February 3, 1998, page BH-9</a:t>
            </a:r>
          </a:p>
          <a:p>
            <a:r>
              <a:rPr lang="en-US" sz="1400" b="1" dirty="0" smtClean="0">
                <a:latin typeface="Baskerville Old Face" pitchFamily="18" charset="0"/>
              </a:rPr>
              <a:t>Picture: http://bish-randomthoughts.blogspot.com/2010_07_01_archive.html</a:t>
            </a:r>
            <a:endParaRPr lang="en-US" sz="1400" b="1" dirty="0">
              <a:latin typeface="Baskerville Old Face" pitchFamily="18" charset="0"/>
            </a:endParaRPr>
          </a:p>
        </p:txBody>
      </p:sp>
      <p:pic>
        <p:nvPicPr>
          <p:cNvPr id="11266" name="Picture 2" descr="http://3.bp.blogspot.com/_a2Z4d5bqq3o/TD3ndxWQPCI/AAAAAAAACAM/K0-kgBBts1U/s400/IMG_0098.JPG">
            <a:hlinkClick r:id="rId3"/>
          </p:cNvPr>
          <p:cNvPicPr>
            <a:picLocks noChangeAspect="1" noChangeArrowheads="1"/>
          </p:cNvPicPr>
          <p:nvPr/>
        </p:nvPicPr>
        <p:blipFill>
          <a:blip r:embed="rId4" cstate="print"/>
          <a:srcRect/>
          <a:stretch>
            <a:fillRect/>
          </a:stretch>
        </p:blipFill>
        <p:spPr bwMode="auto">
          <a:xfrm>
            <a:off x="5588000" y="1295400"/>
            <a:ext cx="32512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22</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nd</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970318"/>
          </a:xfrm>
          <a:prstGeom prst="rect">
            <a:avLst/>
          </a:prstGeom>
          <a:noFill/>
        </p:spPr>
        <p:txBody>
          <a:bodyPr wrap="square" rtlCol="0">
            <a:spAutoFit/>
          </a:bodyPr>
          <a:lstStyle/>
          <a:p>
            <a:pPr algn="just"/>
            <a:r>
              <a:rPr lang="en-US" sz="2800" b="1" dirty="0" smtClean="0">
                <a:latin typeface="Constantia" pitchFamily="18" charset="0"/>
              </a:rPr>
              <a:t>1718:</a:t>
            </a:r>
          </a:p>
          <a:p>
            <a:pPr algn="just"/>
            <a:r>
              <a:rPr lang="en-US" sz="2800" b="1" dirty="0" smtClean="0">
                <a:latin typeface="Constantia" pitchFamily="18" charset="0"/>
              </a:rPr>
              <a:t>The notorious English pirate Edward Teach, known as Blackbeard, was killed during a battle just off the coast of North Carolina.  The Blackbeard’s Castle on St. Thomas is named after the pirate.</a:t>
            </a:r>
            <a:endParaRPr lang="en-US" sz="2800" dirty="0" smtClean="0">
              <a:latin typeface="Constantia" pitchFamily="18" charset="0"/>
            </a:endParaRPr>
          </a:p>
        </p:txBody>
      </p:sp>
      <p:sp>
        <p:nvSpPr>
          <p:cNvPr id="5" name="TextBox 4"/>
          <p:cNvSpPr txBox="1"/>
          <p:nvPr/>
        </p:nvSpPr>
        <p:spPr>
          <a:xfrm>
            <a:off x="1143000" y="5715000"/>
            <a:ext cx="77724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Today in VI History</a:t>
            </a:r>
          </a:p>
          <a:p>
            <a:r>
              <a:rPr lang="en-US" sz="1400" b="1" dirty="0" smtClean="0">
                <a:latin typeface="Baskerville Old Face" pitchFamily="18" charset="0"/>
              </a:rPr>
              <a:t>Picture: http://pophaydn.wordpress.com/2011/09/18/blackbeard-the-pirate/</a:t>
            </a:r>
            <a:endParaRPr lang="en-US" sz="1400" b="1" dirty="0">
              <a:latin typeface="Baskerville Old Face" pitchFamily="18" charset="0"/>
            </a:endParaRPr>
          </a:p>
        </p:txBody>
      </p:sp>
      <p:pic>
        <p:nvPicPr>
          <p:cNvPr id="10242" name="Picture 2" descr="http://pophaydn.files.wordpress.com/2011/09/blackbeard.jpg">
            <a:hlinkClick r:id="rId3"/>
          </p:cNvPr>
          <p:cNvPicPr>
            <a:picLocks noChangeAspect="1" noChangeArrowheads="1"/>
          </p:cNvPicPr>
          <p:nvPr/>
        </p:nvPicPr>
        <p:blipFill>
          <a:blip r:embed="rId4" cstate="print"/>
          <a:srcRect/>
          <a:stretch>
            <a:fillRect/>
          </a:stretch>
        </p:blipFill>
        <p:spPr bwMode="auto">
          <a:xfrm>
            <a:off x="6324600" y="1219200"/>
            <a:ext cx="2385122"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23</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rd</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539430"/>
          </a:xfrm>
          <a:prstGeom prst="rect">
            <a:avLst/>
          </a:prstGeom>
          <a:noFill/>
        </p:spPr>
        <p:txBody>
          <a:bodyPr wrap="square" rtlCol="0">
            <a:spAutoFit/>
          </a:bodyPr>
          <a:lstStyle/>
          <a:p>
            <a:pPr algn="just"/>
            <a:r>
              <a:rPr lang="en-US" sz="2800" b="1" dirty="0" smtClean="0">
                <a:latin typeface="Constantia" pitchFamily="18" charset="0"/>
              </a:rPr>
              <a:t>1949:</a:t>
            </a:r>
          </a:p>
          <a:p>
            <a:pPr algn="just"/>
            <a:r>
              <a:rPr lang="en-US" sz="2800" b="1" dirty="0" smtClean="0">
                <a:latin typeface="Constantia" pitchFamily="18" charset="0"/>
              </a:rPr>
              <a:t>The Photo News cited </a:t>
            </a:r>
            <a:r>
              <a:rPr lang="en-US" sz="2800" b="1" dirty="0" err="1" smtClean="0">
                <a:latin typeface="Constantia" pitchFamily="18" charset="0"/>
              </a:rPr>
              <a:t>Crucian</a:t>
            </a:r>
            <a:r>
              <a:rPr lang="en-US" sz="2800" b="1" dirty="0" smtClean="0">
                <a:latin typeface="Constantia" pitchFamily="18" charset="0"/>
              </a:rPr>
              <a:t> </a:t>
            </a:r>
            <a:r>
              <a:rPr lang="en-US" sz="2800" b="1" dirty="0" err="1" smtClean="0">
                <a:latin typeface="Constantia" pitchFamily="18" charset="0"/>
              </a:rPr>
              <a:t>Valmy</a:t>
            </a:r>
            <a:r>
              <a:rPr lang="en-US" sz="2800" b="1" dirty="0" smtClean="0">
                <a:latin typeface="Constantia" pitchFamily="18" charset="0"/>
              </a:rPr>
              <a:t> Thomas - the first Virgin Islander to play professional baseball -   as the youngest Virgin Islander to play baseball in the Puerto Rico League.</a:t>
            </a:r>
            <a:endParaRPr lang="en-US" sz="2800" b="1" dirty="0">
              <a:latin typeface="Constantia" pitchFamily="18" charset="0"/>
            </a:endParaRPr>
          </a:p>
        </p:txBody>
      </p:sp>
      <p:sp>
        <p:nvSpPr>
          <p:cNvPr id="5" name="TextBox 4"/>
          <p:cNvSpPr txBox="1"/>
          <p:nvPr/>
        </p:nvSpPr>
        <p:spPr>
          <a:xfrm>
            <a:off x="1143000" y="5715000"/>
            <a:ext cx="77724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Photo News, November 23, 1949, page 2</a:t>
            </a:r>
          </a:p>
          <a:p>
            <a:r>
              <a:rPr lang="en-US" sz="1400" b="1" dirty="0" smtClean="0">
                <a:latin typeface="Baskerville Old Face" pitchFamily="18" charset="0"/>
              </a:rPr>
              <a:t>Picture: http://www.mcny.org/glorydays/inning-1/chart/</a:t>
            </a:r>
            <a:endParaRPr lang="en-US" sz="1400" b="1" dirty="0">
              <a:latin typeface="Baskerville Old Face" pitchFamily="18" charset="0"/>
            </a:endParaRPr>
          </a:p>
        </p:txBody>
      </p:sp>
      <p:pic>
        <p:nvPicPr>
          <p:cNvPr id="9218" name="Picture 2" descr="http://www.mcny.org/images/glorydays/inning-1/chart/large/thomas_lrg.jpg">
            <a:hlinkClick r:id="rId3"/>
          </p:cNvPr>
          <p:cNvPicPr>
            <a:picLocks noChangeAspect="1" noChangeArrowheads="1"/>
          </p:cNvPicPr>
          <p:nvPr/>
        </p:nvPicPr>
        <p:blipFill>
          <a:blip r:embed="rId4" cstate="print"/>
          <a:srcRect/>
          <a:stretch>
            <a:fillRect/>
          </a:stretch>
        </p:blipFill>
        <p:spPr bwMode="auto">
          <a:xfrm>
            <a:off x="6400800" y="1219200"/>
            <a:ext cx="2247900" cy="3207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24</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539430"/>
          </a:xfrm>
          <a:prstGeom prst="rect">
            <a:avLst/>
          </a:prstGeom>
          <a:noFill/>
        </p:spPr>
        <p:txBody>
          <a:bodyPr wrap="square" rtlCol="0">
            <a:spAutoFit/>
          </a:bodyPr>
          <a:lstStyle/>
          <a:p>
            <a:pPr algn="just"/>
            <a:r>
              <a:rPr lang="en-US" sz="2800" b="1" dirty="0" smtClean="0">
                <a:latin typeface="Constantia" pitchFamily="18" charset="0"/>
              </a:rPr>
              <a:t>1927:</a:t>
            </a:r>
          </a:p>
          <a:p>
            <a:pPr algn="just"/>
            <a:r>
              <a:rPr lang="en-US" sz="2800" b="1" dirty="0" smtClean="0">
                <a:latin typeface="Constantia" pitchFamily="18" charset="0"/>
              </a:rPr>
              <a:t>Pearl White </a:t>
            </a:r>
            <a:r>
              <a:rPr lang="en-US" sz="2800" b="1" dirty="0" err="1" smtClean="0">
                <a:latin typeface="Constantia" pitchFamily="18" charset="0"/>
              </a:rPr>
              <a:t>Creque</a:t>
            </a:r>
            <a:r>
              <a:rPr lang="en-US" sz="2800" b="1" dirty="0" smtClean="0">
                <a:latin typeface="Constantia" pitchFamily="18" charset="0"/>
              </a:rPr>
              <a:t> was born on St. Thomas.  As the first authorized “Phillips Electronics” dealer in the USVI, she owned and operated “</a:t>
            </a:r>
            <a:r>
              <a:rPr lang="en-US" sz="2800" b="1" dirty="0" err="1" smtClean="0">
                <a:latin typeface="Constantia" pitchFamily="18" charset="0"/>
              </a:rPr>
              <a:t>Creque</a:t>
            </a:r>
            <a:r>
              <a:rPr lang="en-US" sz="2800" b="1" dirty="0" smtClean="0">
                <a:latin typeface="Constantia" pitchFamily="18" charset="0"/>
              </a:rPr>
              <a:t> Record and Appliance Shop”.</a:t>
            </a:r>
          </a:p>
        </p:txBody>
      </p:sp>
      <p:sp>
        <p:nvSpPr>
          <p:cNvPr id="5" name="TextBox 4"/>
          <p:cNvSpPr txBox="1"/>
          <p:nvPr/>
        </p:nvSpPr>
        <p:spPr>
          <a:xfrm>
            <a:off x="1143000" y="5715000"/>
            <a:ext cx="7772400" cy="523220"/>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&amp; Picture:  Funeral booklet</a:t>
            </a:r>
            <a:endParaRPr lang="en-US" sz="1400" b="1" dirty="0">
              <a:latin typeface="Baskerville Old Face" pitchFamily="18" charset="0"/>
            </a:endParaRPr>
          </a:p>
        </p:txBody>
      </p:sp>
      <p:pic>
        <p:nvPicPr>
          <p:cNvPr id="8193" name="Picture 1" descr="C:\Users\alpbenjamin\Pictures\2013-08-23 Creque, Pearl White\Creque, Pearl White 001.jpg"/>
          <p:cNvPicPr>
            <a:picLocks noChangeAspect="1" noChangeArrowheads="1"/>
          </p:cNvPicPr>
          <p:nvPr/>
        </p:nvPicPr>
        <p:blipFill>
          <a:blip r:embed="rId3" cstate="print"/>
          <a:srcRect l="23529" t="4407" r="30392" b="53569"/>
          <a:stretch>
            <a:fillRect/>
          </a:stretch>
        </p:blipFill>
        <p:spPr bwMode="auto">
          <a:xfrm>
            <a:off x="6248400" y="1143000"/>
            <a:ext cx="2488769"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25</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029200" cy="3816429"/>
          </a:xfrm>
          <a:prstGeom prst="rect">
            <a:avLst/>
          </a:prstGeom>
          <a:noFill/>
        </p:spPr>
        <p:txBody>
          <a:bodyPr wrap="square" rtlCol="0">
            <a:spAutoFit/>
          </a:bodyPr>
          <a:lstStyle/>
          <a:p>
            <a:pPr algn="just"/>
            <a:r>
              <a:rPr lang="en-US" sz="2200" b="1" dirty="0" smtClean="0">
                <a:latin typeface="Constantia" pitchFamily="18" charset="0"/>
              </a:rPr>
              <a:t>2007:</a:t>
            </a:r>
          </a:p>
          <a:p>
            <a:pPr algn="just"/>
            <a:r>
              <a:rPr lang="en-US" sz="2200" b="1" dirty="0" smtClean="0">
                <a:latin typeface="Constantia" pitchFamily="18" charset="0"/>
              </a:rPr>
              <a:t>The Avis  reported that once again John H. </a:t>
            </a:r>
            <a:r>
              <a:rPr lang="en-US" sz="2200" b="1" dirty="0" err="1" smtClean="0">
                <a:latin typeface="Constantia" pitchFamily="18" charset="0"/>
              </a:rPr>
              <a:t>Mudle</a:t>
            </a:r>
            <a:r>
              <a:rPr lang="en-US" sz="2200" b="1" dirty="0" smtClean="0">
                <a:latin typeface="Constantia" pitchFamily="18" charset="0"/>
              </a:rPr>
              <a:t> added to the already extensive historical collection of St. Croix artifacts and literatures on display at Whim Museum.  He donated a pair of silver mugs made in 1774.  He also donated copies of his historical book, “A West Indies Melodrama” to the St. Croix Landmarks Society.</a:t>
            </a:r>
            <a:r>
              <a:rPr lang="en-US" sz="2200" dirty="0" smtClean="0">
                <a:latin typeface="Constantia" pitchFamily="18" charset="0"/>
              </a:rPr>
              <a:t> </a:t>
            </a:r>
            <a:endParaRPr lang="en-US" sz="2200" dirty="0">
              <a:latin typeface="Constantia" pitchFamily="18" charset="0"/>
            </a:endParaRPr>
          </a:p>
        </p:txBody>
      </p:sp>
      <p:sp>
        <p:nvSpPr>
          <p:cNvPr id="5" name="TextBox 4"/>
          <p:cNvSpPr txBox="1"/>
          <p:nvPr/>
        </p:nvSpPr>
        <p:spPr>
          <a:xfrm>
            <a:off x="1143000" y="5715000"/>
            <a:ext cx="77724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The Avis, November 25 – 26, 2007, page 2</a:t>
            </a:r>
          </a:p>
          <a:p>
            <a:r>
              <a:rPr lang="en-US" sz="1400" b="1" dirty="0" smtClean="0">
                <a:latin typeface="Baskerville Old Face" pitchFamily="18" charset="0"/>
              </a:rPr>
              <a:t>Picture:  Division of Virgin Islands Cultural Education</a:t>
            </a:r>
            <a:endParaRPr lang="en-US" sz="1400" b="1" dirty="0">
              <a:latin typeface="Baskerville Old Face" pitchFamily="18" charset="0"/>
            </a:endParaRPr>
          </a:p>
        </p:txBody>
      </p:sp>
      <p:pic>
        <p:nvPicPr>
          <p:cNvPr id="7169" name="Picture 1" descr="C:\Users\alpbenjamin\Pictures\Historical Sites\STX Trip - Summer Students(07.07.2011)\Whim Plantation\192.JPG"/>
          <p:cNvPicPr>
            <a:picLocks noChangeAspect="1" noChangeArrowheads="1"/>
          </p:cNvPicPr>
          <p:nvPr/>
        </p:nvPicPr>
        <p:blipFill>
          <a:blip r:embed="rId3" cstate="print"/>
          <a:srcRect/>
          <a:stretch>
            <a:fillRect/>
          </a:stretch>
        </p:blipFill>
        <p:spPr bwMode="auto">
          <a:xfrm>
            <a:off x="6172200" y="1143000"/>
            <a:ext cx="2709334"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26</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76800" cy="4524315"/>
          </a:xfrm>
          <a:prstGeom prst="rect">
            <a:avLst/>
          </a:prstGeom>
          <a:noFill/>
        </p:spPr>
        <p:txBody>
          <a:bodyPr wrap="square" rtlCol="0">
            <a:spAutoFit/>
          </a:bodyPr>
          <a:lstStyle/>
          <a:p>
            <a:pPr algn="just"/>
            <a:r>
              <a:rPr lang="en-US" sz="2400" b="1" dirty="0" smtClean="0">
                <a:latin typeface="Constantia" pitchFamily="18" charset="0"/>
              </a:rPr>
              <a:t>1973:</a:t>
            </a:r>
          </a:p>
          <a:p>
            <a:pPr algn="just"/>
            <a:r>
              <a:rPr lang="en-US" sz="2400" b="1" dirty="0" smtClean="0">
                <a:latin typeface="Constantia" pitchFamily="18" charset="0"/>
              </a:rPr>
              <a:t>The 10th Legislature approved Act #5303 to mandate the renaming of the George Washington School, the Evelyn E. </a:t>
            </a:r>
            <a:r>
              <a:rPr lang="en-US" sz="2400" b="1" dirty="0" err="1" smtClean="0">
                <a:latin typeface="Constantia" pitchFamily="18" charset="0"/>
              </a:rPr>
              <a:t>Marcelli</a:t>
            </a:r>
            <a:r>
              <a:rPr lang="en-US" sz="2400" b="1" dirty="0" smtClean="0">
                <a:latin typeface="Constantia" pitchFamily="18" charset="0"/>
              </a:rPr>
              <a:t> Elementary School.  It was a lasting tribute to Ms. Evelyn E. </a:t>
            </a:r>
            <a:r>
              <a:rPr lang="en-US" sz="2400" b="1" dirty="0" err="1" smtClean="0">
                <a:latin typeface="Constantia" pitchFamily="18" charset="0"/>
              </a:rPr>
              <a:t>Marcelli’s</a:t>
            </a:r>
            <a:r>
              <a:rPr lang="en-US" sz="2400" b="1" dirty="0" smtClean="0">
                <a:latin typeface="Constantia" pitchFamily="18" charset="0"/>
              </a:rPr>
              <a:t> devotion of her considerable talent and energies to the benefit of the public education system of the Virgin Islands.</a:t>
            </a:r>
            <a:endParaRPr lang="en-US" sz="2400" dirty="0" smtClean="0">
              <a:latin typeface="Constantia" pitchFamily="18" charset="0"/>
            </a:endParaRPr>
          </a:p>
        </p:txBody>
      </p:sp>
      <p:sp>
        <p:nvSpPr>
          <p:cNvPr id="5" name="TextBox 4"/>
          <p:cNvSpPr txBox="1"/>
          <p:nvPr/>
        </p:nvSpPr>
        <p:spPr>
          <a:xfrm>
            <a:off x="1143000" y="5715000"/>
            <a:ext cx="77724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a:t>
            </a:r>
            <a:r>
              <a:rPr lang="en-US" sz="1400" u="sng" dirty="0" smtClean="0">
                <a:hlinkClick r:id="rId3"/>
              </a:rPr>
              <a:t>www.webpac.uvi.edu/imls/pi-uvi/historical_notes_on-schoolds.pdf</a:t>
            </a:r>
            <a:r>
              <a:rPr lang="en-US" sz="1400" dirty="0" smtClean="0"/>
              <a:t> </a:t>
            </a:r>
            <a:endParaRPr lang="en-US" sz="1400" b="1" dirty="0" smtClean="0">
              <a:latin typeface="Baskerville Old Face" pitchFamily="18" charset="0"/>
            </a:endParaRPr>
          </a:p>
          <a:p>
            <a:r>
              <a:rPr lang="en-US" sz="1400" b="1" dirty="0" smtClean="0">
                <a:latin typeface="Baskerville Old Face" pitchFamily="18" charset="0"/>
              </a:rPr>
              <a:t>Picture: http://virginislandsdailynews.com/news</a:t>
            </a:r>
            <a:endParaRPr lang="en-US" sz="1400" b="1" dirty="0">
              <a:latin typeface="Baskerville Old Face" pitchFamily="18" charset="0"/>
            </a:endParaRPr>
          </a:p>
        </p:txBody>
      </p:sp>
      <p:pic>
        <p:nvPicPr>
          <p:cNvPr id="6146" name="Picture 2" descr="http://virginislandsdailynews.com/polopoly_fs/1.1185040!/image/2930315866.jpg_gen/derivatives/landscape_490/2930315866.jpg">
            <a:hlinkClick r:id="rId4"/>
          </p:cNvPr>
          <p:cNvPicPr>
            <a:picLocks noChangeAspect="1" noChangeArrowheads="1"/>
          </p:cNvPicPr>
          <p:nvPr/>
        </p:nvPicPr>
        <p:blipFill>
          <a:blip r:embed="rId5" cstate="print"/>
          <a:srcRect/>
          <a:stretch>
            <a:fillRect/>
          </a:stretch>
        </p:blipFill>
        <p:spPr bwMode="auto">
          <a:xfrm>
            <a:off x="6027644" y="1371600"/>
            <a:ext cx="2745439" cy="1904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1" name="Title 1"/>
          <p:cNvSpPr txBox="1">
            <a:spLocks/>
          </p:cNvSpPr>
          <p:nvPr/>
        </p:nvSpPr>
        <p:spPr>
          <a:xfrm>
            <a:off x="2133600" y="228600"/>
            <a:ext cx="6096000" cy="1524000"/>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SPECIAL FEATURE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mj-lt"/>
                <a:ea typeface="+mj-ea"/>
                <a:cs typeface="Times New Roman" pitchFamily="18" charset="0"/>
              </a:rPr>
              <a:t>LOCAL PASTRIES </a:t>
            </a:r>
            <a:endParaRPr kumimoji="0" lang="en-US" sz="2500" b="1" i="0" u="none" strike="noStrike" kern="1200" normalizeH="0" baseline="0" noProof="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mj-ea"/>
              <a:cs typeface="Times New Roman" pitchFamily="18" charset="0"/>
            </a:endParaRPr>
          </a:p>
        </p:txBody>
      </p:sp>
      <p:pic>
        <p:nvPicPr>
          <p:cNvPr id="1026" name="Picture 2" descr="C:\Users\alpbenjamin\Pictures\Demonstrations (Summer)\Demonstrations 2011\Candy Making-Dundersla (07.01.2011) (Lucia Henley)\018.JPG"/>
          <p:cNvPicPr>
            <a:picLocks noChangeAspect="1" noChangeArrowheads="1"/>
          </p:cNvPicPr>
          <p:nvPr/>
        </p:nvPicPr>
        <p:blipFill>
          <a:blip r:embed="rId4" cstate="print">
            <a:lum bright="10000"/>
          </a:blip>
          <a:srcRect l="64521" t="38235" r="4044" b="23530"/>
          <a:stretch>
            <a:fillRect/>
          </a:stretch>
        </p:blipFill>
        <p:spPr bwMode="auto">
          <a:xfrm>
            <a:off x="1600200" y="1981200"/>
            <a:ext cx="2743200" cy="2857500"/>
          </a:xfrm>
          <a:prstGeom prst="ellipse">
            <a:avLst/>
          </a:prstGeom>
          <a:ln>
            <a:noFill/>
          </a:ln>
          <a:effectLst>
            <a:softEdge rad="112500"/>
          </a:effectLst>
        </p:spPr>
      </p:pic>
      <p:sp>
        <p:nvSpPr>
          <p:cNvPr id="4" name="TextBox 3"/>
          <p:cNvSpPr txBox="1"/>
          <p:nvPr/>
        </p:nvSpPr>
        <p:spPr>
          <a:xfrm>
            <a:off x="1143000" y="6019800"/>
            <a:ext cx="6477000" cy="523220"/>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Picture:  Division of Virgin Islands Cultural Education</a:t>
            </a:r>
            <a:endParaRPr lang="en-US" sz="1400" b="1" dirty="0">
              <a:latin typeface="Baskerville Old Face" pitchFamily="18" charset="0"/>
            </a:endParaRPr>
          </a:p>
        </p:txBody>
      </p:sp>
      <p:pic>
        <p:nvPicPr>
          <p:cNvPr id="7" name="Picture 2" descr="C:\Users\alpbenjamin\Pictures\Demonstrations (Summer)\Demonstrations 2011\Candy Making-Dundersla (07.01.2011) (Lucia Henley)\018.JPG"/>
          <p:cNvPicPr>
            <a:picLocks noChangeAspect="1" noChangeArrowheads="1"/>
          </p:cNvPicPr>
          <p:nvPr/>
        </p:nvPicPr>
        <p:blipFill>
          <a:blip r:embed="rId4" cstate="print">
            <a:lum bright="10000"/>
          </a:blip>
          <a:srcRect l="62770" t="27534" r="10467" b="49558"/>
          <a:stretch>
            <a:fillRect/>
          </a:stretch>
        </p:blipFill>
        <p:spPr bwMode="auto">
          <a:xfrm>
            <a:off x="5486400" y="1981200"/>
            <a:ext cx="2971800" cy="2971800"/>
          </a:xfrm>
          <a:prstGeom prst="ellipse">
            <a:avLst/>
          </a:prstGeom>
          <a:ln>
            <a:noFill/>
          </a:ln>
          <a:effectLst>
            <a:softEdge rad="112500"/>
          </a:effectLst>
        </p:spPr>
      </p:pic>
      <p:sp>
        <p:nvSpPr>
          <p:cNvPr id="8" name="TextBox 7"/>
          <p:cNvSpPr txBox="1"/>
          <p:nvPr/>
        </p:nvSpPr>
        <p:spPr>
          <a:xfrm>
            <a:off x="2514600" y="5105400"/>
            <a:ext cx="4876800" cy="400110"/>
          </a:xfrm>
          <a:prstGeom prst="rect">
            <a:avLst/>
          </a:prstGeom>
          <a:noFill/>
        </p:spPr>
        <p:txBody>
          <a:bodyPr wrap="square" rtlCol="0">
            <a:spAutoFit/>
          </a:bodyPr>
          <a:lstStyle/>
          <a:p>
            <a:pPr algn="ctr"/>
            <a:r>
              <a:rPr lang="en-US" sz="2000" b="1" dirty="0" smtClean="0"/>
              <a:t>Peanut Cakes  … Peppermint</a:t>
            </a:r>
            <a:endParaRPr lang="en-US" sz="2000" b="1" dirty="0"/>
          </a:p>
        </p:txBody>
      </p:sp>
    </p:spTree>
  </p:cSld>
  <p:clrMapOvr>
    <a:masterClrMapping/>
  </p:clrMapOvr>
  <p:transition spd="slow">
    <p:wedge/>
    <p:sndAc>
      <p:stSnd>
        <p:snd r:embed="rId3"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27</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3108543"/>
          </a:xfrm>
          <a:prstGeom prst="rect">
            <a:avLst/>
          </a:prstGeom>
          <a:noFill/>
        </p:spPr>
        <p:txBody>
          <a:bodyPr wrap="square" rtlCol="0">
            <a:spAutoFit/>
          </a:bodyPr>
          <a:lstStyle/>
          <a:p>
            <a:pPr algn="just"/>
            <a:r>
              <a:rPr lang="en-US" sz="2800" b="1" dirty="0" smtClean="0">
                <a:latin typeface="Constantia" pitchFamily="18" charset="0"/>
              </a:rPr>
              <a:t>1889:</a:t>
            </a:r>
          </a:p>
          <a:p>
            <a:pPr algn="just"/>
            <a:r>
              <a:rPr lang="en-US" sz="2800" b="1" dirty="0" err="1" smtClean="0">
                <a:latin typeface="Constantia" pitchFamily="18" charset="0"/>
              </a:rPr>
              <a:t>Amadeo</a:t>
            </a:r>
            <a:r>
              <a:rPr lang="en-US" sz="2800" b="1" dirty="0" smtClean="0">
                <a:latin typeface="Constantia" pitchFamily="18" charset="0"/>
              </a:rPr>
              <a:t> Ignacio Daniel Francis, Sr. was born on St. Croix.  He was a veteran educator from Danish rule into several decades of American rule.</a:t>
            </a:r>
            <a:endParaRPr lang="en-US" sz="2800" dirty="0" smtClean="0">
              <a:latin typeface="Constantia" pitchFamily="18" charset="0"/>
            </a:endParaRPr>
          </a:p>
        </p:txBody>
      </p:sp>
      <p:sp>
        <p:nvSpPr>
          <p:cNvPr id="5" name="TextBox 4"/>
          <p:cNvSpPr txBox="1"/>
          <p:nvPr/>
        </p:nvSpPr>
        <p:spPr>
          <a:xfrm>
            <a:off x="1143000" y="5715000"/>
            <a:ext cx="7772400" cy="523220"/>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&amp; Picture:   Profiles of Outstanding Virgin Islanders, Ruth  </a:t>
            </a:r>
            <a:r>
              <a:rPr lang="en-US" sz="1400" b="1" dirty="0" err="1" smtClean="0">
                <a:latin typeface="Baskerville Old Face" pitchFamily="18" charset="0"/>
              </a:rPr>
              <a:t>Moolenaar</a:t>
            </a:r>
            <a:r>
              <a:rPr lang="en-US" sz="1400" b="1" dirty="0" smtClean="0">
                <a:latin typeface="Baskerville Old Face" pitchFamily="18" charset="0"/>
              </a:rPr>
              <a:t>, page 74</a:t>
            </a:r>
          </a:p>
        </p:txBody>
      </p:sp>
      <p:pic>
        <p:nvPicPr>
          <p:cNvPr id="5122" name="Picture 2" descr="C:\Users\alpbenjamin\Pictures\2013-08-23 Francis, Amadeo Ignacio Daniel Sr\Francis, Amadeo Ignacio Daniel Sr 001.jpg"/>
          <p:cNvPicPr>
            <a:picLocks noChangeAspect="1" noChangeArrowheads="1"/>
          </p:cNvPicPr>
          <p:nvPr/>
        </p:nvPicPr>
        <p:blipFill>
          <a:blip r:embed="rId3" cstate="print"/>
          <a:srcRect l="65686" t="10818" b="53569"/>
          <a:stretch>
            <a:fillRect/>
          </a:stretch>
        </p:blipFill>
        <p:spPr bwMode="auto">
          <a:xfrm>
            <a:off x="6324600" y="1143000"/>
            <a:ext cx="224028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28</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00600" cy="4493538"/>
          </a:xfrm>
          <a:prstGeom prst="rect">
            <a:avLst/>
          </a:prstGeom>
          <a:noFill/>
        </p:spPr>
        <p:txBody>
          <a:bodyPr wrap="square" rtlCol="0">
            <a:spAutoFit/>
          </a:bodyPr>
          <a:lstStyle/>
          <a:p>
            <a:pPr algn="just"/>
            <a:r>
              <a:rPr lang="en-US" sz="2200" b="1" dirty="0" smtClean="0">
                <a:latin typeface="Constantia" pitchFamily="18" charset="0"/>
              </a:rPr>
              <a:t>2008:</a:t>
            </a:r>
          </a:p>
          <a:p>
            <a:pPr algn="just"/>
            <a:r>
              <a:rPr lang="en-US" sz="2200" b="1" dirty="0" smtClean="0">
                <a:latin typeface="Constantia" pitchFamily="18" charset="0"/>
              </a:rPr>
              <a:t>St. Croix welcomed the first cruise ship of the season when the Oceania Regatta made its inaugural visit at the Ann E. Abraham Marine Facility in </a:t>
            </a:r>
            <a:r>
              <a:rPr lang="en-US" sz="2200" b="1" dirty="0" err="1" smtClean="0">
                <a:latin typeface="Constantia" pitchFamily="18" charset="0"/>
              </a:rPr>
              <a:t>Frederiksted</a:t>
            </a:r>
            <a:r>
              <a:rPr lang="en-US" sz="2200" b="1" dirty="0" smtClean="0">
                <a:latin typeface="Constantia" pitchFamily="18" charset="0"/>
              </a:rPr>
              <a:t>, St. Croix. In a private “Plaque and Keys” ceremony, Tourism Commissioner Beverley Nicholson-Doty presented a plaque to  the ship’s captain to commemorate its inaugural visit to St. Croix.</a:t>
            </a:r>
            <a:endParaRPr lang="en-US" sz="2200" dirty="0">
              <a:latin typeface="Constantia" pitchFamily="18" charset="0"/>
            </a:endParaRPr>
          </a:p>
        </p:txBody>
      </p:sp>
      <p:sp>
        <p:nvSpPr>
          <p:cNvPr id="5" name="TextBox 4"/>
          <p:cNvSpPr txBox="1"/>
          <p:nvPr/>
        </p:nvSpPr>
        <p:spPr>
          <a:xfrm>
            <a:off x="1143000" y="5715000"/>
            <a:ext cx="77724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a:t>
            </a:r>
            <a:r>
              <a:rPr lang="en-US" sz="1400" u="sng" dirty="0" smtClean="0">
                <a:latin typeface="Baskerville Old Face" pitchFamily="18" charset="0"/>
                <a:hlinkClick r:id="rId3"/>
              </a:rPr>
              <a:t>http://www.caribbeannewsnow.com/caribnet/usvi/usvi.php?news</a:t>
            </a:r>
            <a:endParaRPr lang="en-US" sz="1400" u="sng" dirty="0" smtClean="0">
              <a:latin typeface="Baskerville Old Face" pitchFamily="18" charset="0"/>
            </a:endParaRPr>
          </a:p>
          <a:p>
            <a:r>
              <a:rPr lang="en-US" sz="1400" b="1" dirty="0" smtClean="0">
                <a:latin typeface="Baskerville Old Face" pitchFamily="18" charset="0"/>
              </a:rPr>
              <a:t>Picture: http://cruisediva.com/Oceania%20Regatta%20in%20Europe.htm</a:t>
            </a:r>
            <a:endParaRPr lang="en-US" sz="1400" b="1" dirty="0">
              <a:latin typeface="Baskerville Old Face" pitchFamily="18" charset="0"/>
            </a:endParaRPr>
          </a:p>
        </p:txBody>
      </p:sp>
      <p:pic>
        <p:nvPicPr>
          <p:cNvPr id="4098" name="Picture 2" descr="http://cruisediva.net/OCEANIA-REGATTA-at-sea.jpg">
            <a:hlinkClick r:id="rId4"/>
          </p:cNvPr>
          <p:cNvPicPr>
            <a:picLocks noChangeAspect="1" noChangeArrowheads="1"/>
          </p:cNvPicPr>
          <p:nvPr/>
        </p:nvPicPr>
        <p:blipFill>
          <a:blip r:embed="rId5" cstate="print"/>
          <a:srcRect/>
          <a:stretch>
            <a:fillRect/>
          </a:stretch>
        </p:blipFill>
        <p:spPr bwMode="auto">
          <a:xfrm>
            <a:off x="6019800" y="1219200"/>
            <a:ext cx="2825211"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29</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953000" cy="4093428"/>
          </a:xfrm>
          <a:prstGeom prst="rect">
            <a:avLst/>
          </a:prstGeom>
          <a:noFill/>
        </p:spPr>
        <p:txBody>
          <a:bodyPr wrap="square" rtlCol="0">
            <a:spAutoFit/>
          </a:bodyPr>
          <a:lstStyle/>
          <a:p>
            <a:pPr algn="just"/>
            <a:r>
              <a:rPr lang="en-US" sz="2600" b="1" dirty="0" smtClean="0">
                <a:latin typeface="Constantia" pitchFamily="18" charset="0"/>
              </a:rPr>
              <a:t>1734:</a:t>
            </a:r>
          </a:p>
          <a:p>
            <a:pPr algn="just"/>
            <a:r>
              <a:rPr lang="en-US" sz="2600" b="1" dirty="0" smtClean="0">
                <a:latin typeface="Constantia" pitchFamily="18" charset="0"/>
              </a:rPr>
              <a:t>Desperate St. Thomas and St. John Governor Philip </a:t>
            </a:r>
            <a:r>
              <a:rPr lang="en-US" sz="2600" b="1" dirty="0" err="1" smtClean="0">
                <a:latin typeface="Constantia" pitchFamily="18" charset="0"/>
              </a:rPr>
              <a:t>Gardeline</a:t>
            </a:r>
            <a:r>
              <a:rPr lang="en-US" sz="2600" b="1" dirty="0" smtClean="0">
                <a:latin typeface="Constantia" pitchFamily="18" charset="0"/>
              </a:rPr>
              <a:t> wrote to Philip </a:t>
            </a:r>
            <a:r>
              <a:rPr lang="en-US" sz="2600" b="1" dirty="0" err="1" smtClean="0">
                <a:latin typeface="Constantia" pitchFamily="18" charset="0"/>
              </a:rPr>
              <a:t>Markoe</a:t>
            </a:r>
            <a:r>
              <a:rPr lang="en-US" sz="2600" b="1" dirty="0" smtClean="0">
                <a:latin typeface="Constantia" pitchFamily="18" charset="0"/>
              </a:rPr>
              <a:t>, Deputy Governor of </a:t>
            </a:r>
            <a:r>
              <a:rPr lang="en-US" sz="2600" b="1" dirty="0" err="1" smtClean="0">
                <a:latin typeface="Constantia" pitchFamily="18" charset="0"/>
              </a:rPr>
              <a:t>Spanishtown</a:t>
            </a:r>
            <a:r>
              <a:rPr lang="en-US" sz="2600" b="1" dirty="0" smtClean="0">
                <a:latin typeface="Constantia" pitchFamily="18" charset="0"/>
              </a:rPr>
              <a:t>, Virgin </a:t>
            </a:r>
            <a:r>
              <a:rPr lang="en-US" sz="2600" b="1" dirty="0" err="1" smtClean="0">
                <a:latin typeface="Constantia" pitchFamily="18" charset="0"/>
              </a:rPr>
              <a:t>Gorda</a:t>
            </a:r>
            <a:r>
              <a:rPr lang="en-US" sz="2600" b="1" dirty="0" smtClean="0">
                <a:latin typeface="Constantia" pitchFamily="18" charset="0"/>
              </a:rPr>
              <a:t>, requesting assistance in quelling the slave rebellion on St. John from the previous November.</a:t>
            </a:r>
            <a:endParaRPr lang="en-US" sz="2600" dirty="0" smtClean="0">
              <a:latin typeface="Constantia" pitchFamily="18" charset="0"/>
            </a:endParaRPr>
          </a:p>
        </p:txBody>
      </p:sp>
      <p:sp>
        <p:nvSpPr>
          <p:cNvPr id="5" name="TextBox 4"/>
          <p:cNvSpPr txBox="1"/>
          <p:nvPr/>
        </p:nvSpPr>
        <p:spPr>
          <a:xfrm>
            <a:off x="1066800" y="5638800"/>
            <a:ext cx="7772400" cy="954107"/>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Today in VI History</a:t>
            </a:r>
          </a:p>
          <a:p>
            <a:r>
              <a:rPr lang="en-US" sz="1400" b="1" dirty="0" smtClean="0">
                <a:latin typeface="Baskerville Old Face" pitchFamily="18" charset="0"/>
              </a:rPr>
              <a:t>Picture: https://www.boundless.com/u-s-history/slavery-and-reform-1820-1840/anti-slavery-resistance-movements/nat-turner-s-rebellion/</a:t>
            </a:r>
            <a:endParaRPr lang="en-US" sz="1400" b="1" dirty="0">
              <a:latin typeface="Baskerville Old Face" pitchFamily="18" charset="0"/>
            </a:endParaRPr>
          </a:p>
        </p:txBody>
      </p:sp>
      <p:pic>
        <p:nvPicPr>
          <p:cNvPr id="3074" name="Picture 2" descr="http://figures.boundless.com/4ff32bed246b709a9cd7ad05/full/nat-turner-woodcut.jpeg">
            <a:hlinkClick r:id="rId3"/>
          </p:cNvPr>
          <p:cNvPicPr>
            <a:picLocks noChangeAspect="1" noChangeArrowheads="1"/>
          </p:cNvPicPr>
          <p:nvPr/>
        </p:nvPicPr>
        <p:blipFill>
          <a:blip r:embed="rId4" cstate="print"/>
          <a:srcRect l="2500" t="7407" r="2500" b="5185"/>
          <a:stretch>
            <a:fillRect/>
          </a:stretch>
        </p:blipFill>
        <p:spPr bwMode="auto">
          <a:xfrm>
            <a:off x="6075334" y="1143000"/>
            <a:ext cx="2650211"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8006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30</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105400" cy="2677656"/>
          </a:xfrm>
          <a:prstGeom prst="rect">
            <a:avLst/>
          </a:prstGeom>
          <a:noFill/>
        </p:spPr>
        <p:txBody>
          <a:bodyPr wrap="square" rtlCol="0">
            <a:spAutoFit/>
          </a:bodyPr>
          <a:lstStyle/>
          <a:p>
            <a:pPr algn="just"/>
            <a:r>
              <a:rPr lang="en-US" sz="2800" b="1" dirty="0" smtClean="0">
                <a:latin typeface="Constantia" pitchFamily="18" charset="0"/>
              </a:rPr>
              <a:t>1869:</a:t>
            </a:r>
          </a:p>
          <a:p>
            <a:pPr algn="just"/>
            <a:r>
              <a:rPr lang="en-US" sz="2800" b="1" dirty="0" smtClean="0">
                <a:latin typeface="Constantia" pitchFamily="18" charset="0"/>
              </a:rPr>
              <a:t>Martin Edward Trench, the seventh appointed governor of the US Virgin Islands under Naval Rule, was born in Dennison, Minnesota.  </a:t>
            </a:r>
            <a:endParaRPr lang="en-US" sz="2800" dirty="0">
              <a:latin typeface="Constantia" pitchFamily="18" charset="0"/>
            </a:endParaRPr>
          </a:p>
        </p:txBody>
      </p:sp>
      <p:sp>
        <p:nvSpPr>
          <p:cNvPr id="5" name="TextBox 4"/>
          <p:cNvSpPr txBox="1"/>
          <p:nvPr/>
        </p:nvSpPr>
        <p:spPr>
          <a:xfrm>
            <a:off x="1143000" y="5715000"/>
            <a:ext cx="77724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Today in VI History</a:t>
            </a:r>
          </a:p>
          <a:p>
            <a:r>
              <a:rPr lang="en-US" sz="1400" b="1" dirty="0" smtClean="0">
                <a:latin typeface="Baskerville Old Face" pitchFamily="18" charset="0"/>
              </a:rPr>
              <a:t>Picture: http://commons.wikimedia.org/wiki/File:MartinEdwardTrench.jpg</a:t>
            </a:r>
            <a:endParaRPr lang="en-US" sz="1400" b="1" dirty="0">
              <a:latin typeface="Baskerville Old Face" pitchFamily="18" charset="0"/>
            </a:endParaRPr>
          </a:p>
        </p:txBody>
      </p:sp>
      <p:pic>
        <p:nvPicPr>
          <p:cNvPr id="2050" name="Picture 2" descr="http://upload.wikimedia.org/wikipedia/commons/thumb/9/9d/MartinEdwardTrench.jpg/170px-MartinEdwardTrench.jpg">
            <a:hlinkClick r:id="rId3"/>
          </p:cNvPr>
          <p:cNvPicPr>
            <a:picLocks noChangeAspect="1" noChangeArrowheads="1"/>
          </p:cNvPicPr>
          <p:nvPr/>
        </p:nvPicPr>
        <p:blipFill>
          <a:blip r:embed="rId4" cstate="print"/>
          <a:srcRect/>
          <a:stretch>
            <a:fillRect/>
          </a:stretch>
        </p:blipFill>
        <p:spPr bwMode="auto">
          <a:xfrm flipH="1">
            <a:off x="6553200" y="1142999"/>
            <a:ext cx="1828800" cy="3782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219200" y="990600"/>
            <a:ext cx="47244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cs typeface="Arial" pitchFamily="34" charset="0"/>
              </a:rPr>
              <a:t>:</a:t>
            </a:r>
            <a:endParaRPr kumimoji="0" lang="en-US" sz="2800" b="0" i="0" u="none" strike="noStrike" cap="none" normalizeH="0" baseline="0" dirty="0" smtClean="0">
              <a:ln>
                <a:noFill/>
              </a:ln>
              <a:effectLst/>
              <a:cs typeface="Arial" pitchFamily="34" charset="0"/>
            </a:endParaRPr>
          </a:p>
        </p:txBody>
      </p:sp>
      <p:pic>
        <p:nvPicPr>
          <p:cNvPr id="6" name="Picture 3" descr="us-flag[1]"/>
          <p:cNvPicPr>
            <a:picLocks noChangeAspect="1" noChangeArrowheads="1"/>
          </p:cNvPicPr>
          <p:nvPr/>
        </p:nvPicPr>
        <p:blipFill>
          <a:blip r:embed="rId3" cstate="print"/>
          <a:srcRect/>
          <a:stretch>
            <a:fillRect/>
          </a:stretch>
        </p:blipFill>
        <p:spPr bwMode="auto">
          <a:xfrm>
            <a:off x="1219199" y="170806"/>
            <a:ext cx="1803291" cy="1353194"/>
          </a:xfrm>
          <a:prstGeom prst="rect">
            <a:avLst/>
          </a:prstGeom>
          <a:noFill/>
          <a:ln w="9525" algn="in">
            <a:noFill/>
            <a:miter lim="800000"/>
            <a:headEnd/>
            <a:tailEnd/>
          </a:ln>
          <a:effectLst/>
        </p:spPr>
      </p:pic>
      <p:pic>
        <p:nvPicPr>
          <p:cNvPr id="7" name="Picture 4" descr="armour_usvi-flag[1]"/>
          <p:cNvPicPr>
            <a:picLocks noChangeAspect="1" noChangeArrowheads="1" noCrop="1"/>
          </p:cNvPicPr>
          <p:nvPr/>
        </p:nvPicPr>
        <p:blipFill>
          <a:blip r:embed="rId4" cstate="print"/>
          <a:srcRect/>
          <a:stretch>
            <a:fillRect/>
          </a:stretch>
        </p:blipFill>
        <p:spPr bwMode="auto">
          <a:xfrm>
            <a:off x="1295400" y="1676400"/>
            <a:ext cx="1479178" cy="1143000"/>
          </a:xfrm>
          <a:prstGeom prst="rect">
            <a:avLst/>
          </a:prstGeom>
          <a:noFill/>
          <a:ln w="9525" algn="in">
            <a:noFill/>
            <a:miter lim="800000"/>
            <a:headEnd/>
            <a:tailEnd/>
          </a:ln>
        </p:spPr>
      </p:pic>
      <p:sp>
        <p:nvSpPr>
          <p:cNvPr id="8" name="TextBox 7"/>
          <p:cNvSpPr txBox="1"/>
          <p:nvPr/>
        </p:nvSpPr>
        <p:spPr>
          <a:xfrm>
            <a:off x="3352800" y="2209800"/>
            <a:ext cx="5181600" cy="830997"/>
          </a:xfrm>
          <a:prstGeom prst="rect">
            <a:avLst/>
          </a:prstGeom>
          <a:solidFill>
            <a:schemeClr val="accent2"/>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Division of Virgin Islands</a:t>
            </a:r>
          </a:p>
          <a:p>
            <a:pPr algn="ctr"/>
            <a:r>
              <a:rPr lang="en-US" sz="2400" b="1"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 Cultural Education</a:t>
            </a:r>
          </a:p>
        </p:txBody>
      </p:sp>
      <p:sp>
        <p:nvSpPr>
          <p:cNvPr id="9" name="Rectangle 8"/>
          <p:cNvSpPr/>
          <p:nvPr/>
        </p:nvSpPr>
        <p:spPr>
          <a:xfrm>
            <a:off x="3124200" y="3581400"/>
            <a:ext cx="5486400" cy="1969770"/>
          </a:xfrm>
          <a:prstGeom prst="rect">
            <a:avLst/>
          </a:prstGeom>
        </p:spPr>
        <p:txBody>
          <a:bodyPr wrap="square">
            <a:spAutoFit/>
          </a:bodyPr>
          <a:lstStyle/>
          <a:p>
            <a:pPr lvl="0" algn="ctr" fontAlgn="base">
              <a:spcBef>
                <a:spcPct val="0"/>
              </a:spcBef>
              <a:spcAft>
                <a:spcPct val="0"/>
              </a:spcAft>
            </a:pPr>
            <a:r>
              <a:rPr lang="en-US" sz="1600" b="1" u="sng" dirty="0" smtClean="0">
                <a:latin typeface="Baskerville Old Face" pitchFamily="18" charset="0"/>
                <a:cs typeface="Arial" pitchFamily="34" charset="0"/>
              </a:rPr>
              <a:t>ST. THOMAS / ST. JOHN </a:t>
            </a:r>
          </a:p>
          <a:p>
            <a:pPr lvl="0" algn="ctr" fontAlgn="base">
              <a:spcBef>
                <a:spcPct val="0"/>
              </a:spcBef>
              <a:spcAft>
                <a:spcPct val="0"/>
              </a:spcAft>
            </a:pPr>
            <a:r>
              <a:rPr lang="en-US" sz="1600" b="1" dirty="0" smtClean="0">
                <a:latin typeface="Baskerville Old Face" pitchFamily="18" charset="0"/>
                <a:cs typeface="Arial" pitchFamily="34" charset="0"/>
              </a:rPr>
              <a:t>Mailing Address:  1834 </a:t>
            </a:r>
            <a:r>
              <a:rPr lang="en-US" sz="1600" b="1" dirty="0" err="1" smtClean="0">
                <a:latin typeface="Baskerville Old Face" pitchFamily="18" charset="0"/>
                <a:cs typeface="Arial" pitchFamily="34" charset="0"/>
              </a:rPr>
              <a:t>Kongens</a:t>
            </a:r>
            <a:r>
              <a:rPr lang="en-US" sz="1600" b="1" dirty="0" smtClean="0">
                <a:latin typeface="Baskerville Old Face" pitchFamily="18" charset="0"/>
                <a:cs typeface="Arial" pitchFamily="34" charset="0"/>
              </a:rPr>
              <a:t> </a:t>
            </a:r>
            <a:r>
              <a:rPr lang="en-US" sz="1600" b="1" dirty="0" err="1" smtClean="0">
                <a:latin typeface="Baskerville Old Face" pitchFamily="18" charset="0"/>
                <a:cs typeface="Arial" pitchFamily="34" charset="0"/>
              </a:rPr>
              <a:t>Gade</a:t>
            </a:r>
            <a:r>
              <a:rPr lang="en-US" sz="1600" b="1" dirty="0" smtClean="0">
                <a:latin typeface="Baskerville Old Face" pitchFamily="18" charset="0"/>
                <a:cs typeface="Arial" pitchFamily="34" charset="0"/>
              </a:rPr>
              <a:t>, STT, VI   00802</a:t>
            </a:r>
          </a:p>
          <a:p>
            <a:pPr lvl="0" algn="ctr" fontAlgn="base">
              <a:spcBef>
                <a:spcPct val="0"/>
              </a:spcBef>
              <a:spcAft>
                <a:spcPct val="0"/>
              </a:spcAft>
            </a:pPr>
            <a:r>
              <a:rPr lang="en-US" sz="1600" b="1" dirty="0" smtClean="0">
                <a:latin typeface="Baskerville Old Face" pitchFamily="18" charset="0"/>
                <a:cs typeface="Arial" pitchFamily="34" charset="0"/>
              </a:rPr>
              <a:t>Physical Address:  J. Antonio Jarvis Annex, STT, VI   00802</a:t>
            </a:r>
          </a:p>
          <a:p>
            <a:pPr lvl="0" algn="ctr" fontAlgn="base">
              <a:spcBef>
                <a:spcPct val="0"/>
              </a:spcBef>
              <a:spcAft>
                <a:spcPct val="0"/>
              </a:spcAft>
            </a:pPr>
            <a:r>
              <a:rPr lang="en-US" sz="1600" b="1" dirty="0" smtClean="0">
                <a:latin typeface="Baskerville Old Face" pitchFamily="18" charset="0"/>
                <a:cs typeface="Arial" pitchFamily="34" charset="0"/>
              </a:rPr>
              <a:t>Telephone Number:  340-774-0100  x: 2804, 2806, 2808, or 2809</a:t>
            </a:r>
          </a:p>
          <a:p>
            <a:pPr lvl="0" algn="ctr" fontAlgn="base">
              <a:spcBef>
                <a:spcPct val="0"/>
              </a:spcBef>
              <a:spcAft>
                <a:spcPct val="0"/>
              </a:spcAft>
            </a:pPr>
            <a:r>
              <a:rPr lang="en-US" sz="1600" b="1" dirty="0" smtClean="0">
                <a:latin typeface="Baskerville Old Face" pitchFamily="18" charset="0"/>
                <a:cs typeface="Arial" pitchFamily="34" charset="0"/>
              </a:rPr>
              <a:t>Fax Number:  340-777-4342</a:t>
            </a:r>
          </a:p>
          <a:p>
            <a:pPr lvl="0" algn="ctr" fontAlgn="base">
              <a:spcBef>
                <a:spcPct val="0"/>
              </a:spcBef>
              <a:spcAft>
                <a:spcPct val="0"/>
              </a:spcAft>
            </a:pPr>
            <a:r>
              <a:rPr lang="en-US" sz="1600" b="1" dirty="0" smtClean="0">
                <a:latin typeface="Baskerville Old Face" pitchFamily="18" charset="0"/>
                <a:cs typeface="Arial" pitchFamily="34" charset="0"/>
              </a:rPr>
              <a:t>Email Addresses:  </a:t>
            </a:r>
            <a:r>
              <a:rPr lang="en-US" sz="1600" b="1" dirty="0" smtClean="0">
                <a:latin typeface="Baskerville Old Face" pitchFamily="18" charset="0"/>
                <a:cs typeface="Arial" pitchFamily="34" charset="0"/>
                <a:hlinkClick r:id="rId5"/>
              </a:rPr>
              <a:t>yohance.henley@vide.vi</a:t>
            </a:r>
            <a:r>
              <a:rPr lang="en-US" sz="1600" b="1" dirty="0" smtClean="0">
                <a:latin typeface="Baskerville Old Face" pitchFamily="18" charset="0"/>
                <a:cs typeface="Arial" pitchFamily="34" charset="0"/>
              </a:rPr>
              <a:t>, </a:t>
            </a:r>
            <a:r>
              <a:rPr lang="en-US" sz="1600" b="1" dirty="0" smtClean="0">
                <a:latin typeface="Baskerville Old Face" pitchFamily="18" charset="0"/>
                <a:cs typeface="Arial" pitchFamily="34" charset="0"/>
                <a:hlinkClick r:id="rId6"/>
              </a:rPr>
              <a:t> mmartin@vide.vi</a:t>
            </a:r>
            <a:r>
              <a:rPr lang="en-US" sz="1600" b="1" dirty="0" smtClean="0">
                <a:latin typeface="Baskerville Old Face" pitchFamily="18" charset="0"/>
                <a:cs typeface="Arial" pitchFamily="34" charset="0"/>
                <a:hlinkClick r:id="rId6"/>
              </a:rPr>
              <a:t>; </a:t>
            </a:r>
            <a:r>
              <a:rPr lang="en-US" sz="1600" b="1" dirty="0" smtClean="0">
                <a:latin typeface="Baskerville Old Face" pitchFamily="18" charset="0"/>
                <a:cs typeface="Arial" pitchFamily="34" charset="0"/>
              </a:rPr>
              <a:t> </a:t>
            </a:r>
            <a:r>
              <a:rPr lang="en-US" sz="1600" b="1" dirty="0" smtClean="0">
                <a:latin typeface="Baskerville Old Face" pitchFamily="18" charset="0"/>
                <a:cs typeface="Arial" pitchFamily="34" charset="0"/>
              </a:rPr>
              <a:t>or </a:t>
            </a:r>
            <a:r>
              <a:rPr lang="en-US" sz="1600" b="1" dirty="0" smtClean="0">
                <a:latin typeface="Baskerville Old Face" pitchFamily="18" charset="0"/>
                <a:cs typeface="Arial" pitchFamily="34" charset="0"/>
                <a:hlinkClick r:id="rId7"/>
              </a:rPr>
              <a:t>vbryson@vide.vi</a:t>
            </a:r>
            <a:r>
              <a:rPr lang="en-US" sz="1600" b="1" dirty="0" smtClean="0">
                <a:latin typeface="Baskerville Old Face" pitchFamily="18" charset="0"/>
                <a:cs typeface="Arial" pitchFamily="34" charset="0"/>
              </a:rPr>
              <a:t>. </a:t>
            </a:r>
            <a:r>
              <a:rPr lang="en-US" sz="1600" b="1" dirty="0" smtClean="0">
                <a:latin typeface="Baskerville Old Face" pitchFamily="18" charset="0"/>
                <a:cs typeface="Arial" pitchFamily="34" charset="0"/>
              </a:rPr>
              <a:t> </a:t>
            </a:r>
            <a:endParaRPr lang="en-US" sz="1600" b="1" dirty="0" smtClean="0">
              <a:latin typeface="Baskerville Old Face" pitchFamily="18" charset="0"/>
              <a:cs typeface="Arial" pitchFamily="34" charset="0"/>
            </a:endParaRPr>
          </a:p>
          <a:p>
            <a:pPr lvl="0" algn="ctr" fontAlgn="base">
              <a:spcBef>
                <a:spcPct val="0"/>
              </a:spcBef>
              <a:spcAft>
                <a:spcPct val="0"/>
              </a:spcAft>
            </a:pPr>
            <a:endParaRPr lang="en-US" sz="1000" b="1" u="sng" dirty="0" smtClean="0">
              <a:latin typeface="Baskerville Old Face" pitchFamily="18" charset="0"/>
              <a:cs typeface="Arial" pitchFamily="34" charset="0"/>
            </a:endParaRPr>
          </a:p>
        </p:txBody>
      </p:sp>
      <p:sp>
        <p:nvSpPr>
          <p:cNvPr id="10" name="Rectangle 9"/>
          <p:cNvSpPr/>
          <p:nvPr/>
        </p:nvSpPr>
        <p:spPr>
          <a:xfrm>
            <a:off x="3429000" y="762000"/>
            <a:ext cx="5181600" cy="923330"/>
          </a:xfrm>
          <a:prstGeom prst="rect">
            <a:avLst/>
          </a:prstGeom>
          <a:solidFill>
            <a:schemeClr val="accent2"/>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spcBef>
                <a:spcPct val="0"/>
              </a:spcBef>
              <a:defRPr/>
            </a:pPr>
            <a:r>
              <a:rPr lang="en-US" b="1"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To receive monthly complimentary electronic historical cultural calendar, </a:t>
            </a:r>
          </a:p>
          <a:p>
            <a:pPr lvl="0" algn="ctr">
              <a:spcBef>
                <a:spcPct val="0"/>
              </a:spcBef>
              <a:defRPr/>
            </a:pPr>
            <a:r>
              <a:rPr lang="en-US" b="1"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kindly contact …..</a:t>
            </a:r>
            <a:endParaRPr lang="en-US" sz="1600" b="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endParaRPr>
          </a:p>
        </p:txBody>
      </p:sp>
      <p:pic>
        <p:nvPicPr>
          <p:cNvPr id="12" name="Picture 3" descr="seal[1]"/>
          <p:cNvPicPr>
            <a:picLocks noChangeAspect="1" noChangeArrowheads="1"/>
          </p:cNvPicPr>
          <p:nvPr/>
        </p:nvPicPr>
        <p:blipFill>
          <a:blip r:embed="rId8" cstate="print"/>
          <a:srcRect/>
          <a:stretch>
            <a:fillRect/>
          </a:stretch>
        </p:blipFill>
        <p:spPr bwMode="auto">
          <a:xfrm>
            <a:off x="1143000" y="2895600"/>
            <a:ext cx="1524000" cy="1524000"/>
          </a:xfrm>
          <a:prstGeom prst="rect">
            <a:avLst/>
          </a:prstGeom>
          <a:noFill/>
          <a:ln w="9525" algn="in">
            <a:noFill/>
            <a:miter lim="800000"/>
            <a:headEnd/>
            <a:tailEnd/>
          </a:ln>
          <a:effectLst/>
        </p:spPr>
      </p:pic>
      <p:pic>
        <p:nvPicPr>
          <p:cNvPr id="14" name="Picture 2"/>
          <p:cNvPicPr>
            <a:picLocks noChangeAspect="1" noChangeArrowheads="1"/>
          </p:cNvPicPr>
          <p:nvPr/>
        </p:nvPicPr>
        <p:blipFill>
          <a:blip r:embed="rId9" cstate="print"/>
          <a:srcRect/>
          <a:stretch>
            <a:fillRect/>
          </a:stretch>
        </p:blipFill>
        <p:spPr bwMode="auto">
          <a:xfrm>
            <a:off x="1143000" y="5181600"/>
            <a:ext cx="1524000" cy="1147232"/>
          </a:xfrm>
          <a:prstGeom prst="rect">
            <a:avLst/>
          </a:prstGeom>
          <a:noFill/>
          <a:ln w="9525" algn="in">
            <a:noFill/>
            <a:miter lim="800000"/>
            <a:headEnd/>
            <a:tailEnd/>
          </a:ln>
          <a:effectLst/>
        </p:spPr>
      </p:pic>
      <p:sp>
        <p:nvSpPr>
          <p:cNvPr id="15" name="Text Box 2"/>
          <p:cNvSpPr txBox="1">
            <a:spLocks noChangeArrowheads="1"/>
          </p:cNvSpPr>
          <p:nvPr/>
        </p:nvSpPr>
        <p:spPr bwMode="auto">
          <a:xfrm>
            <a:off x="990600" y="6248400"/>
            <a:ext cx="1885950" cy="400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Times New Roman" pitchFamily="18" charset="0"/>
                <a:cs typeface="Arial" pitchFamily="34" charset="0"/>
              </a:rPr>
              <a:t>Building Our Future Through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Times New Roman" pitchFamily="18" charset="0"/>
                <a:cs typeface="Arial" pitchFamily="34" charset="0"/>
              </a:rPr>
              <a:t>Education, History and Culture!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1487" y="4526068"/>
            <a:ext cx="2133604" cy="441961"/>
          </a:xfrm>
          <a:prstGeom prst="rect">
            <a:avLst/>
          </a:prstGeom>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52400"/>
            <a:ext cx="41910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1</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st</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00600" cy="4401205"/>
          </a:xfrm>
          <a:prstGeom prst="rect">
            <a:avLst/>
          </a:prstGeom>
          <a:noFill/>
        </p:spPr>
        <p:txBody>
          <a:bodyPr wrap="square" rtlCol="0">
            <a:spAutoFit/>
          </a:bodyPr>
          <a:lstStyle/>
          <a:p>
            <a:pPr algn="just"/>
            <a:r>
              <a:rPr lang="en-US" sz="2800" b="1" dirty="0" smtClean="0">
                <a:latin typeface="Constantia" pitchFamily="18" charset="0"/>
              </a:rPr>
              <a:t>1966:</a:t>
            </a:r>
          </a:p>
          <a:p>
            <a:pPr algn="just"/>
            <a:r>
              <a:rPr lang="en-US" sz="2800" b="1" dirty="0" smtClean="0">
                <a:latin typeface="Constantia" pitchFamily="18" charset="0"/>
              </a:rPr>
              <a:t>The then College of the Virgin Islands awarded the lowest bid  in the amount of $1,743,446.00 to The Harada Corporation of Puerto Rico  to build a woman’s dorm, housing, and the library at College of the Virgin Islands.  </a:t>
            </a:r>
            <a:endParaRPr lang="en-US" sz="2800" b="1"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Virgin Islands Daily News, November 1, 1978, page 8</a:t>
            </a:r>
          </a:p>
          <a:p>
            <a:r>
              <a:rPr lang="en-US" sz="1400" b="1" dirty="0" smtClean="0">
                <a:latin typeface="Baskerville Old Face" pitchFamily="18" charset="0"/>
              </a:rPr>
              <a:t>Picture:  http://www.uvi.edu/about_UVI-History.aspx</a:t>
            </a:r>
            <a:endParaRPr lang="en-US" sz="1400" b="1" dirty="0">
              <a:latin typeface="Baskerville Old Face" pitchFamily="18" charset="0"/>
            </a:endParaRPr>
          </a:p>
        </p:txBody>
      </p:sp>
      <p:pic>
        <p:nvPicPr>
          <p:cNvPr id="31746" name="Picture 2" descr="http://t3.gstatic.com/images?q=tbn:ANd9GcTJtRfrTRZkJbjXG4acfWcxoQybOjA6TykUFf4Vi1TQVBSiJisY:www.uvi.edu/sites/uvi/Other%2520Photos/uvi-history-pic-1.jpg">
            <a:hlinkClick r:id="rId3"/>
          </p:cNvPr>
          <p:cNvPicPr>
            <a:picLocks noChangeAspect="1" noChangeArrowheads="1"/>
          </p:cNvPicPr>
          <p:nvPr/>
        </p:nvPicPr>
        <p:blipFill>
          <a:blip r:embed="rId4" cstate="print"/>
          <a:srcRect/>
          <a:stretch>
            <a:fillRect/>
          </a:stretch>
        </p:blipFill>
        <p:spPr bwMode="auto">
          <a:xfrm>
            <a:off x="5949398" y="1371600"/>
            <a:ext cx="2918377"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2</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nd</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4876800" cy="4401205"/>
          </a:xfrm>
          <a:prstGeom prst="rect">
            <a:avLst/>
          </a:prstGeom>
          <a:noFill/>
        </p:spPr>
        <p:txBody>
          <a:bodyPr wrap="square" rtlCol="0">
            <a:spAutoFit/>
          </a:bodyPr>
          <a:lstStyle/>
          <a:p>
            <a:pPr algn="just"/>
            <a:r>
              <a:rPr lang="en-US" sz="2800" b="1" dirty="0" smtClean="0">
                <a:latin typeface="Constantia" pitchFamily="18" charset="0"/>
              </a:rPr>
              <a:t>1670:</a:t>
            </a:r>
          </a:p>
          <a:p>
            <a:pPr algn="just"/>
            <a:r>
              <a:rPr lang="en-US" sz="2800" b="1" dirty="0" smtClean="0">
                <a:latin typeface="Constantia" pitchFamily="18" charset="0"/>
              </a:rPr>
              <a:t>The second Danish East India Company was formed and given a charter for forty years.  It was formed in order to break the Portuguese and Spanish monopoly in the Far East.  The first company was chartered in 1616.</a:t>
            </a:r>
            <a:endParaRPr lang="en-US" sz="28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Today in VI History</a:t>
            </a:r>
          </a:p>
          <a:p>
            <a:r>
              <a:rPr lang="en-US" sz="1400" b="1" dirty="0" smtClean="0">
                <a:latin typeface="Baskerville Old Face" pitchFamily="18" charset="0"/>
              </a:rPr>
              <a:t>Picture: http://en.wikipedia.org/wiki/Dutch_East_India_Company</a:t>
            </a:r>
            <a:endParaRPr lang="en-US" sz="1400" b="1" dirty="0">
              <a:latin typeface="Baskerville Old Face" pitchFamily="18" charset="0"/>
            </a:endParaRPr>
          </a:p>
        </p:txBody>
      </p:sp>
      <p:pic>
        <p:nvPicPr>
          <p:cNvPr id="30722" name="Picture 2" descr="http://upload.wikimedia.org/wikipedia/commons/thumb/5/57/Voc.jpg/300px-Voc.jpg">
            <a:hlinkClick r:id="rId3"/>
          </p:cNvPr>
          <p:cNvPicPr>
            <a:picLocks noChangeAspect="1" noChangeArrowheads="1"/>
          </p:cNvPicPr>
          <p:nvPr/>
        </p:nvPicPr>
        <p:blipFill>
          <a:blip r:embed="rId4" cstate="print"/>
          <a:srcRect/>
          <a:stretch>
            <a:fillRect/>
          </a:stretch>
        </p:blipFill>
        <p:spPr bwMode="auto">
          <a:xfrm>
            <a:off x="6096000" y="1143000"/>
            <a:ext cx="2857500" cy="226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3</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rd</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3970318"/>
          </a:xfrm>
          <a:prstGeom prst="rect">
            <a:avLst/>
          </a:prstGeom>
          <a:noFill/>
        </p:spPr>
        <p:txBody>
          <a:bodyPr wrap="square" rtlCol="0">
            <a:spAutoFit/>
          </a:bodyPr>
          <a:lstStyle/>
          <a:p>
            <a:pPr algn="just"/>
            <a:r>
              <a:rPr lang="en-US" sz="2800" b="1" dirty="0" smtClean="0">
                <a:latin typeface="Constantia" pitchFamily="18" charset="0"/>
              </a:rPr>
              <a:t>1994:</a:t>
            </a:r>
          </a:p>
          <a:p>
            <a:pPr algn="just"/>
            <a:r>
              <a:rPr lang="en-US" sz="2800" b="1" dirty="0" smtClean="0">
                <a:latin typeface="Constantia" pitchFamily="18" charset="0"/>
              </a:rPr>
              <a:t>The Virgin Islands Legislature approved a bill, which passed 9-6, to legalize casino gambling on St. Croix.   All six dissenting votes were from St. Thomas / St. John.  This bill was signed into law and became known as the 1995 Casino Control Act. </a:t>
            </a:r>
            <a:r>
              <a:rPr lang="en-US" sz="2800" dirty="0" smtClean="0"/>
              <a:t> </a:t>
            </a:r>
            <a:endParaRPr lang="en-US" sz="2800" dirty="0"/>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Umbilical Cord Second Edition, Harold W. L. </a:t>
            </a:r>
            <a:r>
              <a:rPr lang="en-US" sz="1400" b="1" dirty="0" err="1" smtClean="0">
                <a:latin typeface="Baskerville Old Face" pitchFamily="18" charset="0"/>
              </a:rPr>
              <a:t>Willocks</a:t>
            </a:r>
            <a:r>
              <a:rPr lang="en-US" sz="1400" b="1" dirty="0" smtClean="0">
                <a:latin typeface="Baskerville Old Face" pitchFamily="18" charset="0"/>
              </a:rPr>
              <a:t>, pages 467 &amp; 468</a:t>
            </a:r>
          </a:p>
          <a:p>
            <a:r>
              <a:rPr lang="en-US" sz="1400" b="1" dirty="0" smtClean="0">
                <a:latin typeface="Baskerville Old Face" pitchFamily="18" charset="0"/>
              </a:rPr>
              <a:t>Picture:  www.facebook.com</a:t>
            </a:r>
            <a:endParaRPr lang="en-US" sz="1400" b="1" dirty="0">
              <a:latin typeface="Baskerville Old Face" pitchFamily="18" charset="0"/>
            </a:endParaRPr>
          </a:p>
        </p:txBody>
      </p:sp>
      <p:pic>
        <p:nvPicPr>
          <p:cNvPr id="29698" name="Picture 2" descr="https://fbcdn-profile-a.akamaihd.net/hprofile-ak-prn1/c50.50.621.621/s160x160/560240_504649169573710_1356613834_n.png">
            <a:hlinkClick r:id="rId3"/>
          </p:cNvPr>
          <p:cNvPicPr>
            <a:picLocks noChangeAspect="1" noChangeArrowheads="1"/>
          </p:cNvPicPr>
          <p:nvPr/>
        </p:nvPicPr>
        <p:blipFill>
          <a:blip r:embed="rId4" cstate="print"/>
          <a:srcRect/>
          <a:stretch>
            <a:fillRect/>
          </a:stretch>
        </p:blipFill>
        <p:spPr bwMode="auto">
          <a:xfrm>
            <a:off x="6553200" y="1447800"/>
            <a:ext cx="2362198"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4</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4493538"/>
          </a:xfrm>
          <a:prstGeom prst="rect">
            <a:avLst/>
          </a:prstGeom>
          <a:noFill/>
        </p:spPr>
        <p:txBody>
          <a:bodyPr wrap="square" rtlCol="0">
            <a:spAutoFit/>
          </a:bodyPr>
          <a:lstStyle/>
          <a:p>
            <a:pPr algn="just"/>
            <a:r>
              <a:rPr lang="en-US" sz="2600" b="1" dirty="0" smtClean="0">
                <a:latin typeface="Constantia" pitchFamily="18" charset="0"/>
              </a:rPr>
              <a:t>1966:</a:t>
            </a:r>
          </a:p>
          <a:p>
            <a:pPr algn="just"/>
            <a:r>
              <a:rPr lang="en-US" sz="2600" b="1" dirty="0" smtClean="0">
                <a:latin typeface="Constantia" pitchFamily="18" charset="0"/>
              </a:rPr>
              <a:t>General Louis B. Hershey, head of the National Selective Service, visited and toured VI Selective Service Headquarters.  ACLU Lawyer </a:t>
            </a:r>
            <a:r>
              <a:rPr lang="en-US" sz="2600" b="1" dirty="0" err="1" smtClean="0">
                <a:latin typeface="Constantia" pitchFamily="18" charset="0"/>
              </a:rPr>
              <a:t>Maruin</a:t>
            </a:r>
            <a:r>
              <a:rPr lang="en-US" sz="2600" b="1" dirty="0" smtClean="0">
                <a:latin typeface="Constantia" pitchFamily="18" charset="0"/>
              </a:rPr>
              <a:t> </a:t>
            </a:r>
            <a:r>
              <a:rPr lang="en-US" sz="2600" b="1" dirty="0" err="1" smtClean="0">
                <a:latin typeface="Constantia" pitchFamily="18" charset="0"/>
              </a:rPr>
              <a:t>Karpatkin</a:t>
            </a:r>
            <a:r>
              <a:rPr lang="en-US" sz="2600" b="1" dirty="0" smtClean="0">
                <a:latin typeface="Constantia" pitchFamily="18" charset="0"/>
              </a:rPr>
              <a:t> lashed out at the Mortar &amp; Pestle Democrats at the Loyalty Oath.  It violated the first Amendment of the USC &amp; the Revised Organic Act.</a:t>
            </a:r>
            <a:endParaRPr lang="en-US" sz="2600" dirty="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Virgin Islands Daily News, November 4, 1978, page 12 by John M. Hennessy</a:t>
            </a:r>
          </a:p>
          <a:p>
            <a:r>
              <a:rPr lang="en-US" sz="1400" b="1" dirty="0" smtClean="0">
                <a:latin typeface="Baskerville Old Face" pitchFamily="18" charset="0"/>
              </a:rPr>
              <a:t>Picture: http://www.sss.gov/sssyou/sssyou.htm</a:t>
            </a:r>
            <a:endParaRPr lang="en-US" sz="1400" b="1" dirty="0">
              <a:latin typeface="Baskerville Old Face" pitchFamily="18" charset="0"/>
            </a:endParaRPr>
          </a:p>
        </p:txBody>
      </p:sp>
      <p:pic>
        <p:nvPicPr>
          <p:cNvPr id="28674" name="Picture 2" descr="http://www.sss.gov/sssyou/SSSYOU_files/image001.jpg">
            <a:hlinkClick r:id="rId3"/>
          </p:cNvPr>
          <p:cNvPicPr>
            <a:picLocks noChangeAspect="1" noChangeArrowheads="1"/>
          </p:cNvPicPr>
          <p:nvPr/>
        </p:nvPicPr>
        <p:blipFill>
          <a:blip r:embed="rId4" cstate="print"/>
          <a:srcRect/>
          <a:stretch>
            <a:fillRect/>
          </a:stretch>
        </p:blipFill>
        <p:spPr bwMode="auto">
          <a:xfrm>
            <a:off x="6553200" y="1295400"/>
            <a:ext cx="23622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5</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3108543"/>
          </a:xfrm>
          <a:prstGeom prst="rect">
            <a:avLst/>
          </a:prstGeom>
          <a:noFill/>
        </p:spPr>
        <p:txBody>
          <a:bodyPr wrap="square" rtlCol="0">
            <a:spAutoFit/>
          </a:bodyPr>
          <a:lstStyle/>
          <a:p>
            <a:pPr algn="just"/>
            <a:r>
              <a:rPr lang="en-US" sz="2800" b="1" dirty="0" smtClean="0">
                <a:latin typeface="Constantia" pitchFamily="18" charset="0"/>
              </a:rPr>
              <a:t>2008:</a:t>
            </a:r>
          </a:p>
          <a:p>
            <a:pPr algn="just"/>
            <a:r>
              <a:rPr lang="en-US" sz="2800" b="1" dirty="0" smtClean="0">
                <a:latin typeface="Constantia" pitchFamily="18" charset="0"/>
              </a:rPr>
              <a:t>The leaders of the Territory hailed the election of President Barack Obama - the Nation’s 44th President - as a step forward for the Nation and the US Virgin Islands.</a:t>
            </a:r>
            <a:r>
              <a:rPr lang="en-US" sz="2800" dirty="0" smtClean="0">
                <a:latin typeface="Constantia" pitchFamily="18" charset="0"/>
              </a:rPr>
              <a:t> </a:t>
            </a:r>
            <a:endParaRPr lang="en-US" sz="2800" dirty="0">
              <a:latin typeface="Constantia" pitchFamily="18" charset="0"/>
            </a:endParaRPr>
          </a:p>
        </p:txBody>
      </p:sp>
      <p:sp>
        <p:nvSpPr>
          <p:cNvPr id="5" name="TextBox 4"/>
          <p:cNvSpPr txBox="1"/>
          <p:nvPr/>
        </p:nvSpPr>
        <p:spPr>
          <a:xfrm>
            <a:off x="1143000" y="5715000"/>
            <a:ext cx="7620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Virgin Islands Daily News, November 3, 2008, page 3</a:t>
            </a:r>
          </a:p>
          <a:p>
            <a:r>
              <a:rPr lang="en-US" sz="1400" b="1" dirty="0" smtClean="0">
                <a:latin typeface="Baskerville Old Face" pitchFamily="18" charset="0"/>
              </a:rPr>
              <a:t>Picture: http://www.hdwpapers.com/us_president_barack_obama_wallpaper-wallpapers.html</a:t>
            </a:r>
            <a:endParaRPr lang="en-US" sz="1400" b="1" dirty="0">
              <a:latin typeface="Baskerville Old Face" pitchFamily="18" charset="0"/>
            </a:endParaRPr>
          </a:p>
        </p:txBody>
      </p:sp>
      <p:pic>
        <p:nvPicPr>
          <p:cNvPr id="27650" name="Picture 2" descr="http://t0.gstatic.com/images?q=tbn:ANd9GcTtH4w7OyKrBvqNYRWpre09ZxxU_DfVwb4ezTs78TrOuQvVSLcdUw:www.hdwpapers.com/walls/us_president_barack_obama_wallpaper-normal.jpg">
            <a:hlinkClick r:id="rId3"/>
          </p:cNvPr>
          <p:cNvPicPr>
            <a:picLocks noChangeAspect="1" noChangeArrowheads="1"/>
          </p:cNvPicPr>
          <p:nvPr/>
        </p:nvPicPr>
        <p:blipFill>
          <a:blip r:embed="rId4" cstate="print"/>
          <a:srcRect/>
          <a:stretch>
            <a:fillRect/>
          </a:stretch>
        </p:blipFill>
        <p:spPr bwMode="auto">
          <a:xfrm>
            <a:off x="6477000" y="1447800"/>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648200" cy="762000"/>
          </a:xfrm>
        </p:spPr>
        <p:style>
          <a:lnRef idx="2">
            <a:schemeClr val="accent5"/>
          </a:lnRef>
          <a:fillRef idx="1">
            <a:schemeClr val="lt1"/>
          </a:fillRef>
          <a:effectRef idx="0">
            <a:schemeClr val="accent5"/>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November 6</a:t>
            </a:r>
            <a:r>
              <a:rPr lang="en-US" sz="5000" b="1" baseline="30000" dirty="0" smtClean="0">
                <a:ln w="11430"/>
                <a:solidFill>
                  <a:schemeClr val="accent5"/>
                </a:solidFill>
                <a:effectLst>
                  <a:outerShdw blurRad="80000" dist="40000" dir="5040000" algn="tl">
                    <a:srgbClr val="000000">
                      <a:alpha val="30000"/>
                    </a:srgbClr>
                  </a:outerShdw>
                </a:effectLst>
                <a:latin typeface="Constantia" pitchFamily="18" charset="0"/>
              </a:rPr>
              <a:t>th</a:t>
            </a:r>
            <a:r>
              <a:rPr lang="en-US" sz="5000" b="1" dirty="0" smtClean="0">
                <a:ln w="11430"/>
                <a:solidFill>
                  <a:schemeClr val="accent5"/>
                </a:solidFill>
                <a:effectLst>
                  <a:outerShdw blurRad="80000" dist="40000" dir="5040000" algn="tl">
                    <a:srgbClr val="000000">
                      <a:alpha val="30000"/>
                    </a:srgbClr>
                  </a:outerShdw>
                </a:effectLst>
                <a:latin typeface="Constantia" pitchFamily="18" charset="0"/>
              </a:rPr>
              <a:t>:</a:t>
            </a:r>
            <a:endParaRPr lang="en-US" sz="5000" b="1" dirty="0">
              <a:ln w="11430"/>
              <a:solidFill>
                <a:schemeClr val="accent5"/>
              </a:solidFill>
              <a:effectLst>
                <a:outerShdw blurRad="80000" dist="40000" dir="5040000" algn="tl">
                  <a:srgbClr val="000000">
                    <a:alpha val="30000"/>
                  </a:srgbClr>
                </a:outerShdw>
              </a:effectLst>
              <a:latin typeface="Constantia" pitchFamily="18" charset="0"/>
            </a:endParaRPr>
          </a:p>
        </p:txBody>
      </p:sp>
      <p:sp>
        <p:nvSpPr>
          <p:cNvPr id="6" name="TextBox 5"/>
          <p:cNvSpPr txBox="1"/>
          <p:nvPr/>
        </p:nvSpPr>
        <p:spPr>
          <a:xfrm>
            <a:off x="1066800" y="990600"/>
            <a:ext cx="5410200" cy="3108543"/>
          </a:xfrm>
          <a:prstGeom prst="rect">
            <a:avLst/>
          </a:prstGeom>
          <a:noFill/>
        </p:spPr>
        <p:txBody>
          <a:bodyPr wrap="square" rtlCol="0">
            <a:spAutoFit/>
          </a:bodyPr>
          <a:lstStyle/>
          <a:p>
            <a:pPr algn="just"/>
            <a:r>
              <a:rPr lang="en-US" sz="2800" b="1" dirty="0" smtClean="0">
                <a:latin typeface="Constantia" pitchFamily="18" charset="0"/>
              </a:rPr>
              <a:t>1887:</a:t>
            </a:r>
          </a:p>
          <a:p>
            <a:pPr algn="just"/>
            <a:r>
              <a:rPr lang="en-US" sz="2800" b="1" dirty="0" smtClean="0">
                <a:latin typeface="Constantia" pitchFamily="18" charset="0"/>
              </a:rPr>
              <a:t>Navy Vice Admiral David D. Porter in a letter to Secretary of State William H. Seward emphasized the importance of acquiring the Danish West Indies as a naval station.</a:t>
            </a:r>
            <a:endParaRPr lang="en-US" sz="2800" dirty="0" smtClean="0">
              <a:latin typeface="Constantia" pitchFamily="18" charset="0"/>
            </a:endParaRPr>
          </a:p>
        </p:txBody>
      </p:sp>
      <p:sp>
        <p:nvSpPr>
          <p:cNvPr id="5" name="TextBox 4"/>
          <p:cNvSpPr txBox="1"/>
          <p:nvPr/>
        </p:nvSpPr>
        <p:spPr>
          <a:xfrm>
            <a:off x="1143000" y="5715000"/>
            <a:ext cx="6477000" cy="738664"/>
          </a:xfrm>
          <a:prstGeom prst="rect">
            <a:avLst/>
          </a:prstGeom>
          <a:noFill/>
        </p:spPr>
        <p:txBody>
          <a:bodyPr wrap="square" rtlCol="0">
            <a:spAutoFit/>
          </a:bodyPr>
          <a:lstStyle/>
          <a:p>
            <a:r>
              <a:rPr lang="en-US" sz="1400" b="1" dirty="0" smtClean="0">
                <a:latin typeface="Baskerville Old Face" pitchFamily="18" charset="0"/>
              </a:rPr>
              <a:t>Courtesy of</a:t>
            </a:r>
          </a:p>
          <a:p>
            <a:r>
              <a:rPr lang="en-US" sz="1400" b="1" dirty="0" smtClean="0">
                <a:latin typeface="Baskerville Old Face" pitchFamily="18" charset="0"/>
              </a:rPr>
              <a:t>Text:  Today in VI History</a:t>
            </a:r>
          </a:p>
          <a:p>
            <a:r>
              <a:rPr lang="en-US" sz="1400" b="1" dirty="0" smtClean="0">
                <a:latin typeface="Baskerville Old Face" pitchFamily="18" charset="0"/>
              </a:rPr>
              <a:t>Picture: http://www.civilwarphotos.net/files/images/703.jpg</a:t>
            </a:r>
            <a:endParaRPr lang="en-US" sz="1400" b="1" dirty="0">
              <a:latin typeface="Baskerville Old Face" pitchFamily="18" charset="0"/>
            </a:endParaRPr>
          </a:p>
        </p:txBody>
      </p:sp>
      <p:pic>
        <p:nvPicPr>
          <p:cNvPr id="26626" name="Picture 2" descr="http://www.civilwarphotos.net/files/images/703.jpg"/>
          <p:cNvPicPr>
            <a:picLocks noChangeAspect="1" noChangeArrowheads="1"/>
          </p:cNvPicPr>
          <p:nvPr/>
        </p:nvPicPr>
        <p:blipFill>
          <a:blip r:embed="rId3" cstate="print"/>
          <a:srcRect/>
          <a:stretch>
            <a:fillRect/>
          </a:stretch>
        </p:blipFill>
        <p:spPr bwMode="auto">
          <a:xfrm>
            <a:off x="6629400" y="990600"/>
            <a:ext cx="189741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4883</TotalTime>
  <Words>2049</Words>
  <Application>Microsoft Office PowerPoint</Application>
  <PresentationFormat>On-screen Show (4:3)</PresentationFormat>
  <Paragraphs>212</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Baskerville Old Face</vt:lpstr>
      <vt:lpstr>Calibri</vt:lpstr>
      <vt:lpstr>Constantia</vt:lpstr>
      <vt:lpstr>Gill Sans MT</vt:lpstr>
      <vt:lpstr>Times New Roman</vt:lpstr>
      <vt:lpstr>Verdana</vt:lpstr>
      <vt:lpstr>Wingdings 2</vt:lpstr>
      <vt:lpstr>Solstice</vt:lpstr>
      <vt:lpstr>PowerPoint Presentation</vt:lpstr>
      <vt:lpstr>PowerPoint Presentation</vt:lpstr>
      <vt:lpstr>PowerPoint Presentation</vt:lpstr>
      <vt:lpstr>November 1st:</vt:lpstr>
      <vt:lpstr>November 2nd:</vt:lpstr>
      <vt:lpstr>November 3rd:</vt:lpstr>
      <vt:lpstr>November 4th:</vt:lpstr>
      <vt:lpstr>November 5th:</vt:lpstr>
      <vt:lpstr>November 6th:</vt:lpstr>
      <vt:lpstr>November 7th:</vt:lpstr>
      <vt:lpstr>November 8th:</vt:lpstr>
      <vt:lpstr>November 9th:</vt:lpstr>
      <vt:lpstr>November 10th:</vt:lpstr>
      <vt:lpstr>November 11th:</vt:lpstr>
      <vt:lpstr>November 12th:</vt:lpstr>
      <vt:lpstr>November 13th:</vt:lpstr>
      <vt:lpstr>November 14th:</vt:lpstr>
      <vt:lpstr>November 15th:</vt:lpstr>
      <vt:lpstr>November 16th:</vt:lpstr>
      <vt:lpstr>November 17th:</vt:lpstr>
      <vt:lpstr>November 18th:</vt:lpstr>
      <vt:lpstr>November 19th:</vt:lpstr>
      <vt:lpstr>November 20th:</vt:lpstr>
      <vt:lpstr>November 21st:</vt:lpstr>
      <vt:lpstr>November 22nd:</vt:lpstr>
      <vt:lpstr>November 23rd:</vt:lpstr>
      <vt:lpstr>November 24th:</vt:lpstr>
      <vt:lpstr>November 25th:</vt:lpstr>
      <vt:lpstr>November 26th:</vt:lpstr>
      <vt:lpstr>November 27th:</vt:lpstr>
      <vt:lpstr>November 28th:</vt:lpstr>
      <vt:lpstr>November 29th:</vt:lpstr>
      <vt:lpstr>November 30th:</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2010 HISTORICAL CALENDAR</dc:title>
  <dc:creator>Arlene L. Pinney-Benjamin</dc:creator>
  <cp:lastModifiedBy>yohance</cp:lastModifiedBy>
  <cp:revision>558</cp:revision>
  <dcterms:created xsi:type="dcterms:W3CDTF">2010-10-14T13:12:33Z</dcterms:created>
  <dcterms:modified xsi:type="dcterms:W3CDTF">2017-11-02T13:58:35Z</dcterms:modified>
</cp:coreProperties>
</file>